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5" r:id="rId8"/>
    <p:sldId id="264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6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 varScale="1">
        <p:scale>
          <a:sx n="149" d="100"/>
          <a:sy n="149" d="100"/>
        </p:scale>
        <p:origin x="-12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martinweisser.org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M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3244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71600" y="4836207"/>
            <a:ext cx="7200800" cy="12485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Weisser</a:t>
            </a:r>
            <a:b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Key Research Centre for Linguistics &amp; Applied Linguistics</a:t>
            </a:r>
            <a:b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Guangdong University of Foreign Studies</a:t>
            </a:r>
            <a:b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weissermar@gmail.com</a:t>
            </a:r>
          </a:p>
        </p:txBody>
      </p:sp>
      <p:sp>
        <p:nvSpPr>
          <p:cNvPr id="8" name="TextBox 3">
            <a:hlinkClick r:id="rId2"/>
          </p:cNvPr>
          <p:cNvSpPr txBox="1"/>
          <p:nvPr/>
        </p:nvSpPr>
        <p:spPr>
          <a:xfrm>
            <a:off x="3110634" y="5877272"/>
            <a:ext cx="2901526" cy="4320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http://martinweisser.org</a:t>
            </a:r>
          </a:p>
        </p:txBody>
      </p:sp>
    </p:spTree>
    <p:extLst>
      <p:ext uri="{BB962C8B-B14F-4D97-AF65-F5344CB8AC3E}">
        <p14:creationId xmlns:p14="http://schemas.microsoft.com/office/powerpoint/2010/main" val="158577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79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467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79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8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961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11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05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54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93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95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44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5000">
              <a:srgbClr val="FBFDED"/>
            </a:gs>
            <a:gs pos="64576">
              <a:srgbClr val="EFF4ED"/>
            </a:gs>
            <a:gs pos="82000">
              <a:schemeClr val="accent1">
                <a:tint val="44500"/>
                <a:satMod val="160000"/>
              </a:schemeClr>
            </a:gs>
            <a:gs pos="94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26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2015/7/18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0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240360"/>
          </a:xfrm>
        </p:spPr>
        <p:txBody>
          <a:bodyPr/>
          <a:lstStyle/>
          <a:p>
            <a:r>
              <a:rPr lang="en-GB" dirty="0"/>
              <a:t>The Text Annotation and Research </a:t>
            </a:r>
            <a:r>
              <a:rPr lang="en-GB" dirty="0" smtClean="0"/>
              <a:t>Tool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TART)</a:t>
            </a:r>
          </a:p>
        </p:txBody>
      </p:sp>
    </p:spTree>
    <p:extLst>
      <p:ext uri="{BB962C8B-B14F-4D97-AF65-F5344CB8AC3E}">
        <p14:creationId xmlns:p14="http://schemas.microsoft.com/office/powerpoint/2010/main" val="2535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DART to TART </a:t>
            </a:r>
            <a:r>
              <a:rPr lang="en-GB" dirty="0" smtClean="0"/>
              <a:t>(2) – Speech Acts in Written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essentially, pragmatic meaning expressed at the same level, i.e. c-units</a:t>
            </a:r>
          </a:p>
          <a:p>
            <a:r>
              <a:rPr lang="en-GB" dirty="0"/>
              <a:t>c-units defined as “[…] clausal and non-clausal units […] that […] cannot be syntactically integrated with the elements that precede or follow them.” (Biber et al. 1999: 1070)</a:t>
            </a:r>
          </a:p>
          <a:p>
            <a:r>
              <a:rPr lang="en-GB" dirty="0" smtClean="0"/>
              <a:t>speech-act identification </a:t>
            </a:r>
            <a:r>
              <a:rPr lang="en-GB" dirty="0"/>
              <a:t>revolves around correct identification of </a:t>
            </a:r>
            <a:r>
              <a:rPr lang="en-GB" dirty="0" smtClean="0"/>
              <a:t>units</a:t>
            </a:r>
          </a:p>
          <a:p>
            <a:r>
              <a:rPr lang="en-GB" dirty="0" smtClean="0"/>
              <a:t>problematic, due to structure of written language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38" y="620688"/>
            <a:ext cx="4219218" cy="4752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060848"/>
            <a:ext cx="6480720" cy="466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9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DART to TART </a:t>
            </a:r>
            <a:r>
              <a:rPr lang="en-GB" dirty="0" smtClean="0"/>
              <a:t>(3) </a:t>
            </a:r>
            <a:r>
              <a:rPr lang="en-GB" dirty="0"/>
              <a:t>– </a:t>
            </a:r>
            <a:r>
              <a:rPr lang="en-GB" smtClean="0"/>
              <a:t>Syntactic (Pre-)Processing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spoken </a:t>
            </a:r>
            <a:r>
              <a:rPr lang="en-GB" dirty="0" smtClean="0"/>
              <a:t>language</a:t>
            </a:r>
          </a:p>
          <a:p>
            <a:pPr lvl="1"/>
            <a:r>
              <a:rPr lang="en-GB" dirty="0" smtClean="0"/>
              <a:t>essentially two unit types, turn &amp; c-unit</a:t>
            </a:r>
          </a:p>
          <a:p>
            <a:pPr lvl="1"/>
            <a:r>
              <a:rPr lang="en-GB" dirty="0" smtClean="0"/>
              <a:t>pauses + syntax useful indicators for identifying unit boundaries</a:t>
            </a:r>
          </a:p>
          <a:p>
            <a:r>
              <a:rPr lang="en-GB" dirty="0" smtClean="0"/>
              <a:t>in written language:</a:t>
            </a:r>
          </a:p>
          <a:p>
            <a:pPr lvl="1"/>
            <a:r>
              <a:rPr lang="en-GB" dirty="0" smtClean="0"/>
              <a:t>more diverse structural types, due to register/genre variability</a:t>
            </a:r>
          </a:p>
          <a:p>
            <a:pPr lvl="2"/>
            <a:r>
              <a:rPr lang="en-GB" dirty="0" smtClean="0"/>
              <a:t>chapters/sections, paragraphs, titles/headings, c-units</a:t>
            </a:r>
          </a:p>
          <a:p>
            <a:pPr lvl="2"/>
            <a:r>
              <a:rPr lang="en-GB" dirty="0"/>
              <a:t>how to treat special types, e.g. abstracts, affiliations, references in academic articles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3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DART to TART </a:t>
            </a:r>
            <a:r>
              <a:rPr lang="en-GB" dirty="0" smtClean="0"/>
              <a:t>(3) </a:t>
            </a:r>
            <a:r>
              <a:rPr lang="en-GB" dirty="0"/>
              <a:t>– </a:t>
            </a:r>
            <a:r>
              <a:rPr lang="en-GB" dirty="0" smtClean="0"/>
              <a:t>Syntactic (Pre-)Processing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 smtClean="0"/>
              <a:t>punctuation potentially unreliable &amp; idiosyncratic</a:t>
            </a:r>
          </a:p>
          <a:p>
            <a:pPr lvl="2"/>
            <a:r>
              <a:rPr lang="en-GB" dirty="0" smtClean="0"/>
              <a:t>especially minor punctuation marks, such as commas</a:t>
            </a:r>
          </a:p>
          <a:p>
            <a:pPr lvl="3"/>
            <a:r>
              <a:rPr lang="en-GB" dirty="0" smtClean="0"/>
              <a:t>underuse by native speakers of English</a:t>
            </a:r>
          </a:p>
          <a:p>
            <a:pPr lvl="3"/>
            <a:r>
              <a:rPr lang="en-GB" dirty="0" smtClean="0"/>
              <a:t>incorrect use by native and non-native speakers of English, e.g. between subject &amp; verb</a:t>
            </a:r>
          </a:p>
          <a:p>
            <a:pPr lvl="2"/>
            <a:r>
              <a:rPr lang="en-GB" dirty="0" smtClean="0"/>
              <a:t>status of colon &amp; semi-colon?</a:t>
            </a:r>
          </a:p>
          <a:p>
            <a:pPr lvl="1"/>
            <a:r>
              <a:rPr lang="en-GB" dirty="0"/>
              <a:t>embedded or separate units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sentence adverbials (handled as deictic references in DART)</a:t>
            </a:r>
          </a:p>
          <a:p>
            <a:pPr lvl="2"/>
            <a:r>
              <a:rPr lang="en-GB" dirty="0" smtClean="0"/>
              <a:t>quoted speech</a:t>
            </a:r>
          </a:p>
          <a:p>
            <a:pPr lvl="2"/>
            <a:r>
              <a:rPr lang="en-GB" dirty="0" smtClean="0"/>
              <a:t>lists</a:t>
            </a:r>
          </a:p>
          <a:p>
            <a:pPr lvl="2"/>
            <a:r>
              <a:rPr lang="en-GB" dirty="0" smtClean="0"/>
              <a:t>equations/formulae</a:t>
            </a:r>
          </a:p>
          <a:p>
            <a:pPr lvl="2"/>
            <a:r>
              <a:rPr lang="en-GB" dirty="0" smtClean="0"/>
              <a:t>reference entries</a:t>
            </a:r>
          </a:p>
        </p:txBody>
      </p:sp>
    </p:spTree>
    <p:extLst>
      <p:ext uri="{BB962C8B-B14F-4D97-AF65-F5344CB8AC3E}">
        <p14:creationId xmlns:p14="http://schemas.microsoft.com/office/powerpoint/2010/main" val="7173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Intended Analysis Features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filtering </a:t>
            </a:r>
            <a:r>
              <a:rPr lang="en-GB" dirty="0" smtClean="0"/>
              <a:t>options</a:t>
            </a:r>
          </a:p>
          <a:p>
            <a:pPr lvl="1"/>
            <a:r>
              <a:rPr lang="en-GB" dirty="0"/>
              <a:t>by speaker or </a:t>
            </a:r>
            <a:r>
              <a:rPr lang="en-GB" dirty="0" smtClean="0"/>
              <a:t>group in DART</a:t>
            </a:r>
          </a:p>
          <a:p>
            <a:pPr lvl="1"/>
            <a:r>
              <a:rPr lang="en-GB" dirty="0" smtClean="0"/>
              <a:t>by sections/paragraph types in TART </a:t>
            </a:r>
          </a:p>
          <a:p>
            <a:r>
              <a:rPr lang="en-GB" dirty="0" smtClean="0"/>
              <a:t>pragmatics-related analysis features</a:t>
            </a:r>
          </a:p>
          <a:p>
            <a:pPr lvl="1"/>
            <a:r>
              <a:rPr lang="en-GB" dirty="0" smtClean="0"/>
              <a:t>speech acts by syntactic types </a:t>
            </a:r>
            <a:r>
              <a:rPr lang="en-GB" dirty="0"/>
              <a:t>(as in DART)</a:t>
            </a:r>
            <a:endParaRPr lang="en-GB" dirty="0" smtClean="0"/>
          </a:p>
          <a:p>
            <a:r>
              <a:rPr lang="en-GB" dirty="0" smtClean="0"/>
              <a:t>non-pragmatics-related analysis features</a:t>
            </a:r>
          </a:p>
          <a:p>
            <a:pPr lvl="1"/>
            <a:r>
              <a:rPr lang="en-GB" dirty="0" smtClean="0"/>
              <a:t>n-grams based on units (as in DART)</a:t>
            </a:r>
          </a:p>
        </p:txBody>
      </p:sp>
    </p:spTree>
    <p:extLst>
      <p:ext uri="{BB962C8B-B14F-4D97-AF65-F5344CB8AC3E}">
        <p14:creationId xmlns:p14="http://schemas.microsoft.com/office/powerpoint/2010/main" val="103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Intended Analysis Features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features ported from the Text Feature Analyser (</a:t>
            </a:r>
            <a:r>
              <a:rPr lang="en-GB" dirty="0"/>
              <a:t>by corpus/file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unit statistics, including syllable counts</a:t>
            </a:r>
          </a:p>
          <a:p>
            <a:pPr lvl="2"/>
            <a:r>
              <a:rPr lang="en-GB" dirty="0" smtClean="0"/>
              <a:t>complexity indicators (raw &amp; stopword filtered):  TTRs, mean unit length, </a:t>
            </a:r>
            <a:r>
              <a:rPr lang="en-GB" dirty="0" err="1" smtClean="0"/>
              <a:t>StdDev</a:t>
            </a:r>
            <a:r>
              <a:rPr lang="en-GB" dirty="0" smtClean="0"/>
              <a:t> unit length, lexical density, FOG index</a:t>
            </a:r>
          </a:p>
          <a:p>
            <a:pPr lvl="2"/>
            <a:r>
              <a:rPr lang="en-GB" dirty="0" smtClean="0"/>
              <a:t>feature counts by unit &amp; paragraphs</a:t>
            </a:r>
          </a:p>
          <a:p>
            <a:pPr lvl="3"/>
            <a:r>
              <a:rPr lang="en-GB" dirty="0" smtClean="0"/>
              <a:t>freely definable</a:t>
            </a:r>
          </a:p>
          <a:p>
            <a:pPr lvl="3"/>
            <a:r>
              <a:rPr lang="en-GB" dirty="0" smtClean="0"/>
              <a:t>based on regular expression patterns associated with labels</a:t>
            </a:r>
          </a:p>
          <a:p>
            <a:pPr lvl="3"/>
            <a:r>
              <a:rPr lang="en-GB" dirty="0" smtClean="0"/>
              <a:t>hyperlinked to concordancer for investigation/testing</a:t>
            </a:r>
          </a:p>
          <a:p>
            <a:pPr lvl="2"/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1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investigation of pragmatic/communicative features/strategies in</a:t>
            </a:r>
          </a:p>
          <a:p>
            <a:pPr lvl="1"/>
            <a:r>
              <a:rPr lang="en-GB" dirty="0" smtClean="0"/>
              <a:t>different text types/domains</a:t>
            </a:r>
          </a:p>
          <a:p>
            <a:pPr lvl="1"/>
            <a:r>
              <a:rPr lang="en-GB" dirty="0" smtClean="0"/>
              <a:t>learner language</a:t>
            </a:r>
          </a:p>
          <a:p>
            <a:pPr lvl="1"/>
            <a:r>
              <a:rPr lang="en-GB" dirty="0" smtClean="0"/>
              <a:t>expert vs. lay persons’ writing</a:t>
            </a:r>
          </a:p>
          <a:p>
            <a:r>
              <a:rPr lang="en-GB" dirty="0" smtClean="0"/>
              <a:t>improved ‘MDA’, based on functional units</a:t>
            </a:r>
          </a:p>
          <a:p>
            <a:r>
              <a:rPr lang="en-GB" dirty="0" smtClean="0"/>
              <a:t>analysis of textual complexity &amp; formulaic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81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lnSpcReduction="10000"/>
          </a:bodyPr>
          <a:lstStyle/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Adolphs, </a:t>
            </a:r>
            <a:r>
              <a:rPr lang="en-GB" sz="1100" dirty="0" smtClean="0"/>
              <a:t>S. </a:t>
            </a:r>
            <a:r>
              <a:rPr lang="en-GB" sz="1100" dirty="0"/>
              <a:t>2008. </a:t>
            </a:r>
            <a:r>
              <a:rPr lang="en-GB" sz="1100" i="1" dirty="0"/>
              <a:t>Corpus and context: Investigating pragmatic functions in spoken discourse</a:t>
            </a:r>
            <a:r>
              <a:rPr lang="en-GB" sz="1100" dirty="0"/>
              <a:t>. Amsterdam: John </a:t>
            </a:r>
            <a:r>
              <a:rPr lang="en-GB" sz="1100" dirty="0" err="1"/>
              <a:t>Benjamins</a:t>
            </a:r>
            <a:r>
              <a:rPr lang="en-GB" sz="1100" dirty="0"/>
              <a:t> Publishing Company</a:t>
            </a:r>
            <a:r>
              <a:rPr lang="en-GB" sz="1100" dirty="0" smtClean="0"/>
              <a:t>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Allen, J. and Core, M. 1997. </a:t>
            </a:r>
            <a:r>
              <a:rPr lang="en-GB" sz="1100" dirty="0" smtClean="0"/>
              <a:t>Draft </a:t>
            </a:r>
            <a:r>
              <a:rPr lang="en-GB" sz="1100" dirty="0"/>
              <a:t>of DAMSL: Dialog Act Markup in Several </a:t>
            </a:r>
            <a:r>
              <a:rPr lang="en-GB" sz="1100" dirty="0" smtClean="0"/>
              <a:t>Layers. </a:t>
            </a:r>
            <a:r>
              <a:rPr lang="en-GB" sz="1100" dirty="0"/>
              <a:t>Available from: ftp://ftp.cs.rochester.edu/pub/packages/dialog-annotation/manual.ps.gz 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Bunt, </a:t>
            </a:r>
            <a:r>
              <a:rPr lang="en-GB" sz="1100" dirty="0" smtClean="0"/>
              <a:t>H., </a:t>
            </a:r>
            <a:r>
              <a:rPr lang="en-GB" sz="1100" dirty="0" err="1"/>
              <a:t>Alexandersson</a:t>
            </a:r>
            <a:r>
              <a:rPr lang="en-GB" sz="1100" dirty="0"/>
              <a:t>, </a:t>
            </a:r>
            <a:r>
              <a:rPr lang="en-GB" sz="1100" dirty="0" smtClean="0"/>
              <a:t>J., </a:t>
            </a:r>
            <a:r>
              <a:rPr lang="en-GB" sz="1100" dirty="0" err="1"/>
              <a:t>Carletta</a:t>
            </a:r>
            <a:r>
              <a:rPr lang="en-GB" sz="1100" dirty="0"/>
              <a:t>, </a:t>
            </a:r>
            <a:r>
              <a:rPr lang="en-GB" sz="1100" dirty="0" smtClean="0"/>
              <a:t>J</a:t>
            </a:r>
            <a:r>
              <a:rPr lang="en-GB" sz="1100" dirty="0" smtClean="0"/>
              <a:t>., </a:t>
            </a:r>
            <a:r>
              <a:rPr lang="en-GB" sz="1100" dirty="0" err="1"/>
              <a:t>Choe</a:t>
            </a:r>
            <a:r>
              <a:rPr lang="en-GB" sz="1100" dirty="0"/>
              <a:t>, </a:t>
            </a:r>
            <a:r>
              <a:rPr lang="en-GB" sz="1100" dirty="0" smtClean="0"/>
              <a:t>J., </a:t>
            </a:r>
            <a:r>
              <a:rPr lang="en-GB" sz="1100" dirty="0"/>
              <a:t>Fang, </a:t>
            </a:r>
            <a:r>
              <a:rPr lang="en-GB" sz="1100" dirty="0" smtClean="0"/>
              <a:t>A., </a:t>
            </a:r>
            <a:r>
              <a:rPr lang="en-GB" sz="1100" dirty="0" err="1"/>
              <a:t>Hasida</a:t>
            </a:r>
            <a:r>
              <a:rPr lang="en-GB" sz="1100" dirty="0"/>
              <a:t>, </a:t>
            </a:r>
            <a:r>
              <a:rPr lang="en-GB" sz="1100" dirty="0" smtClean="0"/>
              <a:t>K., </a:t>
            </a:r>
            <a:r>
              <a:rPr lang="en-GB" sz="1100" dirty="0"/>
              <a:t>Lee, </a:t>
            </a:r>
            <a:r>
              <a:rPr lang="en-GB" sz="1100" dirty="0" smtClean="0"/>
              <a:t>K., </a:t>
            </a:r>
            <a:r>
              <a:rPr lang="en-GB" sz="1100" dirty="0" err="1"/>
              <a:t>Pethukova</a:t>
            </a:r>
            <a:r>
              <a:rPr lang="en-GB" sz="1100" dirty="0"/>
              <a:t>, </a:t>
            </a:r>
            <a:r>
              <a:rPr lang="en-GB" sz="1100" dirty="0" smtClean="0"/>
              <a:t>V., </a:t>
            </a:r>
            <a:r>
              <a:rPr lang="en-GB" sz="1100" dirty="0" err="1"/>
              <a:t>Popescu-Belis</a:t>
            </a:r>
            <a:r>
              <a:rPr lang="en-GB" sz="1100" dirty="0"/>
              <a:t>, </a:t>
            </a:r>
            <a:r>
              <a:rPr lang="en-GB" sz="1100" dirty="0" smtClean="0"/>
              <a:t>A., </a:t>
            </a:r>
            <a:r>
              <a:rPr lang="en-GB" sz="1100" dirty="0"/>
              <a:t>Romary, </a:t>
            </a:r>
            <a:r>
              <a:rPr lang="en-GB" sz="1100" dirty="0" smtClean="0"/>
              <a:t>L., </a:t>
            </a:r>
            <a:r>
              <a:rPr lang="en-GB" sz="1100" dirty="0"/>
              <a:t>Soria, </a:t>
            </a:r>
            <a:r>
              <a:rPr lang="en-GB" sz="1100" dirty="0" smtClean="0"/>
              <a:t>C. </a:t>
            </a:r>
            <a:r>
              <a:rPr lang="en-GB" sz="1100" dirty="0"/>
              <a:t>&amp; </a:t>
            </a:r>
            <a:r>
              <a:rPr lang="en-GB" sz="1100" dirty="0" smtClean="0"/>
              <a:t>D. </a:t>
            </a:r>
            <a:r>
              <a:rPr lang="en-GB" sz="1100" dirty="0" err="1"/>
              <a:t>Traum</a:t>
            </a:r>
            <a:r>
              <a:rPr lang="en-GB" sz="1100" dirty="0"/>
              <a:t>. 2010. Towards and ISO standard for dialogue annotation. In </a:t>
            </a:r>
            <a:r>
              <a:rPr lang="en-GB" sz="1100" i="1" dirty="0"/>
              <a:t>Proceedings of the Seventh conference on International Language Resources and Evaluation (LREC 2010)</a:t>
            </a:r>
            <a:r>
              <a:rPr lang="en-GB" sz="1100" dirty="0"/>
              <a:t>. 2548-2555</a:t>
            </a:r>
            <a:r>
              <a:rPr lang="en-GB" sz="1100" dirty="0" smtClean="0"/>
              <a:t>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 err="1"/>
              <a:t>Jurafsky</a:t>
            </a:r>
            <a:r>
              <a:rPr lang="en-GB" sz="1100" dirty="0"/>
              <a:t>, D., </a:t>
            </a:r>
            <a:r>
              <a:rPr lang="en-GB" sz="1100" dirty="0" err="1"/>
              <a:t>Shriberg</a:t>
            </a:r>
            <a:r>
              <a:rPr lang="en-GB" sz="1100" dirty="0"/>
              <a:t>, E. and </a:t>
            </a:r>
            <a:r>
              <a:rPr lang="en-GB" sz="1100" dirty="0" err="1"/>
              <a:t>Biasca</a:t>
            </a:r>
            <a:r>
              <a:rPr lang="en-GB" sz="1100" dirty="0"/>
              <a:t>, D. 1997. </a:t>
            </a:r>
            <a:r>
              <a:rPr lang="en-GB" sz="1100" dirty="0" smtClean="0"/>
              <a:t>Switch­board </a:t>
            </a:r>
            <a:r>
              <a:rPr lang="en-GB" sz="1100" dirty="0"/>
              <a:t>SWBD-DAMSL Shallow-Discourse-Function Annotation Coder </a:t>
            </a:r>
            <a:r>
              <a:rPr lang="en-GB" sz="1100" dirty="0" smtClean="0"/>
              <a:t>Manual. </a:t>
            </a:r>
            <a:r>
              <a:rPr lang="en-GB" sz="1100" dirty="0"/>
              <a:t>Available from: &lt;http://www.stanford.edu/~jurafsky/ws97/ics-tr-97-02.ps&gt;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Leech, G. and Weisser, M. (2003). </a:t>
            </a:r>
            <a:r>
              <a:rPr lang="en-GB" sz="1100" dirty="0" smtClean="0"/>
              <a:t>Generic </a:t>
            </a:r>
            <a:r>
              <a:rPr lang="en-GB" sz="1100" dirty="0"/>
              <a:t>Speech Act Annotation for Task-Oriented </a:t>
            </a:r>
            <a:r>
              <a:rPr lang="en-GB" sz="1100" dirty="0" smtClean="0"/>
              <a:t>Dialogue. </a:t>
            </a:r>
            <a:r>
              <a:rPr lang="en-GB" sz="1100" dirty="0"/>
              <a:t>In Archer/</a:t>
            </a:r>
            <a:r>
              <a:rPr lang="en-GB" sz="1100" dirty="0" err="1"/>
              <a:t>Rayson</a:t>
            </a:r>
            <a:r>
              <a:rPr lang="en-GB" sz="1100" dirty="0"/>
              <a:t>/Wilson/</a:t>
            </a:r>
            <a:r>
              <a:rPr lang="en-GB" sz="1100" dirty="0" err="1"/>
              <a:t>McEnery</a:t>
            </a:r>
            <a:r>
              <a:rPr lang="en-GB" sz="1100" dirty="0"/>
              <a:t> (Eds.) </a:t>
            </a:r>
            <a:r>
              <a:rPr lang="en-GB" sz="1100" i="1" dirty="0"/>
              <a:t>Proceedings of the Corpus Linguistics 2003 Conference</a:t>
            </a:r>
            <a:r>
              <a:rPr lang="en-GB" sz="1100" dirty="0"/>
              <a:t>. Lancaster University: UCREL Technical Papers, vol. 16.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 smtClean="0"/>
              <a:t>Kirk</a:t>
            </a:r>
            <a:r>
              <a:rPr lang="en-GB" sz="1100" dirty="0"/>
              <a:t>, J. 2013. </a:t>
            </a:r>
            <a:r>
              <a:rPr lang="en-GB" sz="1100" dirty="0" smtClean="0"/>
              <a:t>Beyond </a:t>
            </a:r>
            <a:r>
              <a:rPr lang="en-GB" sz="1100" dirty="0"/>
              <a:t>the Structural Levels of Lan­guage: An Introduction to the</a:t>
            </a:r>
            <a:r>
              <a:rPr lang="en-GB" sz="1100" b="1" dirty="0"/>
              <a:t> </a:t>
            </a:r>
            <a:r>
              <a:rPr lang="en-GB" sz="1100" dirty="0"/>
              <a:t>SPICE-Ireland Corpus and its </a:t>
            </a:r>
            <a:r>
              <a:rPr lang="en-GB" sz="1100" dirty="0" smtClean="0"/>
              <a:t>Uses. </a:t>
            </a:r>
            <a:r>
              <a:rPr lang="en-GB" sz="1100" dirty="0"/>
              <a:t>In Cruickshank, J. and McColl Millar, R. (eds.)</a:t>
            </a:r>
            <a:r>
              <a:rPr lang="en-GB" sz="1100" b="1" dirty="0"/>
              <a:t> </a:t>
            </a:r>
            <a:r>
              <a:rPr lang="en-GB" sz="1100" dirty="0"/>
              <a:t>2013. </a:t>
            </a:r>
            <a:r>
              <a:rPr lang="en-GB" sz="1100" i="1" dirty="0"/>
              <a:t>After the Storm: Papers from the Forum for Research on the Languages of Scotland</a:t>
            </a:r>
            <a:r>
              <a:rPr lang="en-GB" sz="1100" b="1" i="1" dirty="0"/>
              <a:t> </a:t>
            </a:r>
            <a:r>
              <a:rPr lang="en-GB" sz="1100" i="1" dirty="0"/>
              <a:t>and Ulster triennial meeting</a:t>
            </a:r>
            <a:r>
              <a:rPr lang="en-GB" sz="1100" dirty="0"/>
              <a:t>, Aberdeen 2012. Aberdeen: Forum for Research on the</a:t>
            </a:r>
            <a:r>
              <a:rPr lang="en-GB" sz="1100" b="1" dirty="0"/>
              <a:t> </a:t>
            </a:r>
            <a:r>
              <a:rPr lang="en-GB" sz="1100" dirty="0"/>
              <a:t>Languages of Scotland and Ireland, 207-32</a:t>
            </a:r>
            <a:r>
              <a:rPr lang="en-GB" sz="1100" dirty="0" smtClean="0"/>
              <a:t>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 smtClean="0"/>
              <a:t>Weisser</a:t>
            </a:r>
            <a:r>
              <a:rPr lang="en-GB" sz="1100" dirty="0"/>
              <a:t>, M. 2014. </a:t>
            </a:r>
            <a:r>
              <a:rPr lang="en-GB" sz="1100" dirty="0" smtClean="0"/>
              <a:t>Speech </a:t>
            </a:r>
            <a:r>
              <a:rPr lang="en-GB" sz="1100" dirty="0"/>
              <a:t>act </a:t>
            </a:r>
            <a:r>
              <a:rPr lang="en-GB" sz="1100" dirty="0" smtClean="0"/>
              <a:t>annotation. </a:t>
            </a:r>
            <a:r>
              <a:rPr lang="en-GB" sz="1100" dirty="0"/>
              <a:t>In </a:t>
            </a:r>
            <a:r>
              <a:rPr lang="en-GB" sz="1100" dirty="0" err="1"/>
              <a:t>Aijmer</a:t>
            </a:r>
            <a:r>
              <a:rPr lang="en-GB" sz="1100" dirty="0"/>
              <a:t>, K. &amp; </a:t>
            </a:r>
            <a:r>
              <a:rPr lang="en-GB" sz="1100" dirty="0" err="1"/>
              <a:t>Rühlemann</a:t>
            </a:r>
            <a:r>
              <a:rPr lang="en-GB" sz="1100" dirty="0"/>
              <a:t>, C. (Eds.). </a:t>
            </a:r>
            <a:r>
              <a:rPr lang="en-GB" sz="1100" i="1" dirty="0"/>
              <a:t>Corpus Pragmatics: a Handbook</a:t>
            </a:r>
            <a:r>
              <a:rPr lang="en-GB" sz="1100" dirty="0"/>
              <a:t>. Cambridge: CUP.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Weisser, M. 2014. </a:t>
            </a:r>
            <a:r>
              <a:rPr lang="en-GB" sz="1100" dirty="0" smtClean="0"/>
              <a:t>DART </a:t>
            </a:r>
            <a:r>
              <a:rPr lang="en-GB" sz="1100" dirty="0"/>
              <a:t>– the Dialogue Annotation and Research </a:t>
            </a:r>
            <a:r>
              <a:rPr lang="en-GB" sz="1100" dirty="0" smtClean="0"/>
              <a:t>Tool. </a:t>
            </a:r>
            <a:r>
              <a:rPr lang="en-GB" sz="1100" dirty="0"/>
              <a:t>Submitted to </a:t>
            </a:r>
            <a:r>
              <a:rPr lang="en-GB" sz="1100" i="1" dirty="0"/>
              <a:t>Corpus Linguistics and Linguistic Theory</a:t>
            </a:r>
            <a:r>
              <a:rPr lang="en-GB" sz="1100" dirty="0"/>
              <a:t>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Weisser, M. 2014. </a:t>
            </a:r>
            <a:r>
              <a:rPr lang="en-GB" sz="1100" dirty="0" smtClean="0"/>
              <a:t>The </a:t>
            </a:r>
            <a:r>
              <a:rPr lang="en-GB" sz="1100" dirty="0"/>
              <a:t>DART Manual. Application manual to accompany the Dialogue Annotation &amp; Research </a:t>
            </a:r>
            <a:r>
              <a:rPr lang="en-GB" sz="1100" dirty="0" smtClean="0"/>
              <a:t>Tool. </a:t>
            </a:r>
            <a:r>
              <a:rPr lang="en-GB" sz="1100" dirty="0"/>
              <a:t>Available from &lt;http://martinweisser.org/publications/DART_manual.pdf&gt;.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Weisser, M. 2013; forthcoming </a:t>
            </a:r>
            <a:r>
              <a:rPr lang="en-GB" sz="1100" dirty="0" smtClean="0"/>
              <a:t>2016. </a:t>
            </a:r>
            <a:r>
              <a:rPr lang="en-GB" sz="1100" dirty="0" smtClean="0"/>
              <a:t>Corpora. </a:t>
            </a:r>
            <a:r>
              <a:rPr lang="en-GB" sz="1100" dirty="0"/>
              <a:t>In Barron, A., </a:t>
            </a:r>
            <a:r>
              <a:rPr lang="en-GB" sz="1100" dirty="0" err="1"/>
              <a:t>Gu</a:t>
            </a:r>
            <a:r>
              <a:rPr lang="en-GB" sz="1100" dirty="0"/>
              <a:t>, Y. and Steen, G. (Eds.). </a:t>
            </a:r>
            <a:r>
              <a:rPr lang="en-GB" sz="1100" i="1" dirty="0"/>
              <a:t>The Routledge Handbook of Pragmatics</a:t>
            </a:r>
            <a:r>
              <a:rPr lang="en-GB" sz="1100" dirty="0"/>
              <a:t>. London: Routledge.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GB" sz="1100" dirty="0"/>
              <a:t>Weisser, M. 2010. </a:t>
            </a:r>
            <a:r>
              <a:rPr lang="en-GB" sz="1100" i="1" dirty="0"/>
              <a:t>Annotating Dialogue Corpora Semi-Automatically: a Corpus-Linguistic Approach to Pragmatics</a:t>
            </a:r>
            <a:r>
              <a:rPr lang="en-GB" sz="1100" dirty="0"/>
              <a:t>. </a:t>
            </a:r>
            <a:r>
              <a:rPr lang="en-GB" sz="1100" dirty="0" err="1"/>
              <a:t>Habilitation</a:t>
            </a:r>
            <a:r>
              <a:rPr lang="en-GB" sz="1100" dirty="0"/>
              <a:t> (professorial) thesis, Univer­sity of Bayreuth.</a:t>
            </a:r>
          </a:p>
          <a:p>
            <a:pPr marL="179388" indent="-179388">
              <a:lnSpc>
                <a:spcPct val="120000"/>
              </a:lnSpc>
              <a:buNone/>
            </a:pPr>
            <a:r>
              <a:rPr lang="en-US" sz="1100" dirty="0"/>
              <a:t>Weisser, M. 2007. </a:t>
            </a:r>
            <a:r>
              <a:rPr lang="en-US" sz="1100" dirty="0" smtClean="0"/>
              <a:t>The </a:t>
            </a:r>
            <a:r>
              <a:rPr lang="en-US" sz="1100" dirty="0"/>
              <a:t>Text Feature </a:t>
            </a:r>
            <a:r>
              <a:rPr lang="en-US" sz="1100" dirty="0" err="1"/>
              <a:t>Analyser</a:t>
            </a:r>
            <a:r>
              <a:rPr lang="en-US" sz="1100" dirty="0"/>
              <a:t> – a Flexible Tool for Comparing Different Levels of Text </a:t>
            </a:r>
            <a:r>
              <a:rPr lang="en-US" sz="1100" dirty="0" smtClean="0"/>
              <a:t>Complexity. </a:t>
            </a:r>
            <a:r>
              <a:rPr lang="en-US" sz="1100" dirty="0"/>
              <a:t>In </a:t>
            </a:r>
            <a:r>
              <a:rPr lang="en-US" sz="1100" dirty="0" err="1"/>
              <a:t>Schmied</a:t>
            </a:r>
            <a:r>
              <a:rPr lang="en-US" sz="1100" dirty="0"/>
              <a:t>/</a:t>
            </a:r>
            <a:r>
              <a:rPr lang="en-US" sz="1100" dirty="0" err="1"/>
              <a:t>Haase</a:t>
            </a:r>
            <a:r>
              <a:rPr lang="en-US" sz="1100" dirty="0"/>
              <a:t>/</a:t>
            </a:r>
            <a:r>
              <a:rPr lang="en-US" sz="1100" dirty="0" err="1"/>
              <a:t>Povolná</a:t>
            </a:r>
            <a:r>
              <a:rPr lang="en-US" sz="1100" dirty="0"/>
              <a:t> (Eds.). </a:t>
            </a:r>
            <a:r>
              <a:rPr lang="en-US" sz="1100" i="1" dirty="0"/>
              <a:t>Complexity and Coherence: Approaches to Linguistic Research and Language Teaching</a:t>
            </a:r>
            <a:r>
              <a:rPr lang="en-US" sz="1100" dirty="0"/>
              <a:t>. </a:t>
            </a:r>
            <a:r>
              <a:rPr lang="en-US" sz="1100" dirty="0" err="1"/>
              <a:t>Göttingen</a:t>
            </a:r>
            <a:r>
              <a:rPr lang="en-US" sz="1100" dirty="0"/>
              <a:t>: </a:t>
            </a:r>
            <a:r>
              <a:rPr lang="en-US" sz="1100" dirty="0" err="1"/>
              <a:t>Cuvillier</a:t>
            </a:r>
            <a:r>
              <a:rPr lang="en-US" sz="1100" dirty="0"/>
              <a:t> </a:t>
            </a:r>
            <a:r>
              <a:rPr lang="en-US" sz="1100" dirty="0" err="1"/>
              <a:t>Verlag</a:t>
            </a:r>
            <a:r>
              <a:rPr lang="en-US" sz="1100" dirty="0"/>
              <a:t>. pp. 49-63.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68701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Pragmatics &amp; Corpora</a:t>
            </a:r>
          </a:p>
          <a:p>
            <a:r>
              <a:rPr lang="en-GB" dirty="0" smtClean="0"/>
              <a:t>Speech/Dialogue-Act Annotation</a:t>
            </a:r>
          </a:p>
          <a:p>
            <a:r>
              <a:rPr lang="en-GB" dirty="0" smtClean="0"/>
              <a:t>The DART Approach</a:t>
            </a:r>
          </a:p>
          <a:p>
            <a:r>
              <a:rPr lang="en-GB" dirty="0" smtClean="0"/>
              <a:t>From DART to </a:t>
            </a:r>
            <a:r>
              <a:rPr lang="en-GB" dirty="0" smtClean="0"/>
              <a:t>TART</a:t>
            </a:r>
          </a:p>
          <a:p>
            <a:pPr lvl="1"/>
            <a:r>
              <a:rPr lang="en-GB" dirty="0" smtClean="0"/>
              <a:t>Observations &amp; Issues</a:t>
            </a:r>
          </a:p>
          <a:p>
            <a:pPr lvl="1"/>
            <a:r>
              <a:rPr lang="en-GB" dirty="0" smtClean="0"/>
              <a:t>Intended Features</a:t>
            </a:r>
          </a:p>
          <a:p>
            <a:r>
              <a:rPr lang="en-GB" dirty="0"/>
              <a:t>Potential 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56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Pragmatics &amp; Corpora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dearth of pragmatically annotated corpora</a:t>
            </a:r>
          </a:p>
          <a:p>
            <a:r>
              <a:rPr lang="en-GB" dirty="0" smtClean="0"/>
              <a:t>existing ones mostly designed for Language Engineering purposes, rather than linguistic ones</a:t>
            </a:r>
          </a:p>
          <a:p>
            <a:r>
              <a:rPr lang="en-GB" dirty="0" smtClean="0"/>
              <a:t>corpus-pragmatics predominantly limited to concordancing on fixed expressions, e.g.</a:t>
            </a:r>
          </a:p>
          <a:p>
            <a:pPr lvl="1"/>
            <a:r>
              <a:rPr lang="en-GB" dirty="0" smtClean="0"/>
              <a:t>discourse markers (DMs), request structures, politeness formulae</a:t>
            </a:r>
            <a:endParaRPr lang="en-GB" dirty="0"/>
          </a:p>
          <a:p>
            <a:r>
              <a:rPr lang="en-GB" dirty="0" smtClean="0"/>
              <a:t>research on </a:t>
            </a:r>
            <a:r>
              <a:rPr lang="en-GB" dirty="0"/>
              <a:t>“functional profiles” (Adolphs </a:t>
            </a:r>
            <a:r>
              <a:rPr lang="en-GB" dirty="0" smtClean="0"/>
              <a:t>2008) still in its infancy</a:t>
            </a:r>
          </a:p>
        </p:txBody>
      </p:sp>
    </p:spTree>
    <p:extLst>
      <p:ext uri="{BB962C8B-B14F-4D97-AF65-F5344CB8AC3E}">
        <p14:creationId xmlns:p14="http://schemas.microsoft.com/office/powerpoint/2010/main" val="1615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Speech/Dialogue-Act Annotation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 agreed standards, despite valid attempts by Discourse Resource Initiative (DRI)</a:t>
            </a:r>
          </a:p>
          <a:p>
            <a:r>
              <a:rPr lang="en-GB" dirty="0" smtClean="0"/>
              <a:t>latest proposals for ISO standard (Bunt et al. 2010)</a:t>
            </a:r>
          </a:p>
          <a:p>
            <a:pPr lvl="1"/>
            <a:r>
              <a:rPr lang="en-GB" dirty="0" smtClean="0"/>
              <a:t>misguided, as purely semantics-oriented</a:t>
            </a:r>
          </a:p>
          <a:p>
            <a:pPr lvl="1"/>
            <a:r>
              <a:rPr lang="en-GB" dirty="0" smtClean="0"/>
              <a:t>treat dialogue acts </a:t>
            </a:r>
            <a:r>
              <a:rPr lang="en-GB" dirty="0"/>
              <a:t>as “update operations on information </a:t>
            </a:r>
            <a:r>
              <a:rPr lang="en-GB" dirty="0" smtClean="0"/>
              <a:t>states”</a:t>
            </a:r>
          </a:p>
          <a:p>
            <a:r>
              <a:rPr lang="en-GB" dirty="0" smtClean="0"/>
              <a:t>derivatives of Searle’s taxonomy (e.g. Kirk 2013) lack expressiveness, due to limited number of categories</a:t>
            </a:r>
          </a:p>
          <a:p>
            <a:r>
              <a:rPr lang="en-GB" dirty="0" smtClean="0"/>
              <a:t>DAMSL/SWBD-DAMSL popular</a:t>
            </a:r>
          </a:p>
          <a:p>
            <a:pPr lvl="1"/>
            <a:r>
              <a:rPr lang="en-GB" dirty="0" smtClean="0"/>
              <a:t>but unwieldy &amp; subjective (Weisser 2014)</a:t>
            </a:r>
          </a:p>
          <a:p>
            <a:pPr lvl="1"/>
            <a:r>
              <a:rPr lang="en-GB" dirty="0" smtClean="0"/>
              <a:t>more or less only suitable for manual annotation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5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Speech/Dialogue-Act Annotation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DART scheme</a:t>
            </a:r>
          </a:p>
          <a:p>
            <a:pPr lvl="1"/>
            <a:r>
              <a:rPr lang="en-GB" dirty="0" smtClean="0"/>
              <a:t>further development of the SPAAC scheme</a:t>
            </a:r>
          </a:p>
          <a:p>
            <a:pPr lvl="1"/>
            <a:r>
              <a:rPr lang="en-GB" dirty="0" smtClean="0"/>
              <a:t>most advanced, yet generic, scheme to date</a:t>
            </a:r>
          </a:p>
          <a:p>
            <a:pPr lvl="1"/>
            <a:r>
              <a:rPr lang="en-GB" dirty="0" smtClean="0"/>
              <a:t>designed for automatic annotation</a:t>
            </a:r>
          </a:p>
          <a:p>
            <a:pPr lvl="1"/>
            <a:r>
              <a:rPr lang="en-GB" dirty="0" smtClean="0"/>
              <a:t>currently 57 individual speech-act labels</a:t>
            </a:r>
          </a:p>
          <a:p>
            <a:pPr lvl="1"/>
            <a:r>
              <a:rPr lang="en-GB" dirty="0" smtClean="0"/>
              <a:t>around 200 combinations possible</a:t>
            </a:r>
          </a:p>
          <a:p>
            <a:pPr lvl="1"/>
            <a:r>
              <a:rPr lang="en-GB" dirty="0" smtClean="0"/>
              <a:t>continuously updated and improved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6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DART </a:t>
            </a:r>
            <a:r>
              <a:rPr lang="en-GB" dirty="0" smtClean="0"/>
              <a:t>Approach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DART = Dialogue Annotation and Research Tool</a:t>
            </a:r>
          </a:p>
          <a:p>
            <a:r>
              <a:rPr lang="en-GB" dirty="0" smtClean="0"/>
              <a:t>annotation comprises a number of distinct linguistic levels</a:t>
            </a:r>
          </a:p>
          <a:p>
            <a:pPr lvl="1"/>
            <a:r>
              <a:rPr lang="en-GB" dirty="0" smtClean="0"/>
              <a:t>syntax element</a:t>
            </a:r>
          </a:p>
          <a:p>
            <a:pPr lvl="1"/>
            <a:r>
              <a:rPr lang="en-GB" dirty="0" smtClean="0"/>
              <a:t>attributes</a:t>
            </a:r>
          </a:p>
          <a:p>
            <a:pPr lvl="2"/>
            <a:r>
              <a:rPr lang="en-GB" dirty="0" smtClean="0"/>
              <a:t>speech-act</a:t>
            </a:r>
          </a:p>
          <a:p>
            <a:pPr lvl="2"/>
            <a:r>
              <a:rPr lang="en-GB" dirty="0" smtClean="0"/>
              <a:t>mode: semantico-pragmatic markers or IFIDs</a:t>
            </a:r>
          </a:p>
          <a:p>
            <a:pPr lvl="2"/>
            <a:r>
              <a:rPr lang="en-GB" dirty="0" smtClean="0"/>
              <a:t>topic: semantic information</a:t>
            </a:r>
          </a:p>
          <a:p>
            <a:pPr lvl="2"/>
            <a:r>
              <a:rPr lang="en-GB" dirty="0" smtClean="0"/>
              <a:t>polarity: presence or absence of ‘surface’ negation</a:t>
            </a:r>
          </a:p>
          <a:p>
            <a:r>
              <a:rPr lang="en-GB" dirty="0" smtClean="0"/>
              <a:t>using/joining information from different levels allows direct recognition or inference of speech act(s)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8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DART Approach (2)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502" y="1600200"/>
            <a:ext cx="3972995" cy="4525963"/>
          </a:xfrm>
        </p:spPr>
      </p:pic>
      <p:grpSp>
        <p:nvGrpSpPr>
          <p:cNvPr id="8" name="Group 7"/>
          <p:cNvGrpSpPr/>
          <p:nvPr/>
        </p:nvGrpSpPr>
        <p:grpSpPr>
          <a:xfrm>
            <a:off x="105217" y="2894930"/>
            <a:ext cx="2635721" cy="472698"/>
            <a:chOff x="64071" y="2893586"/>
            <a:chExt cx="2635721" cy="472698"/>
          </a:xfrm>
          <a:solidFill>
            <a:schemeClr val="accent3">
              <a:lumMod val="20000"/>
              <a:lumOff val="80000"/>
              <a:alpha val="30000"/>
            </a:schemeClr>
          </a:solidFill>
        </p:grpSpPr>
        <p:sp>
          <p:nvSpPr>
            <p:cNvPr id="5" name="TextBox 4"/>
            <p:cNvSpPr txBox="1"/>
            <p:nvPr/>
          </p:nvSpPr>
          <p:spPr>
            <a:xfrm>
              <a:off x="64071" y="2996952"/>
              <a:ext cx="1944216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syntactic category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Straight Arrow Connector 6"/>
            <p:cNvCxnSpPr>
              <a:stCxn id="5" idx="3"/>
            </p:cNvCxnSpPr>
            <p:nvPr/>
          </p:nvCxnSpPr>
          <p:spPr>
            <a:xfrm flipV="1">
              <a:off x="2008287" y="2893586"/>
              <a:ext cx="691505" cy="288032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355976" y="2895424"/>
            <a:ext cx="4680519" cy="828869"/>
            <a:chOff x="5233574" y="2894930"/>
            <a:chExt cx="3802922" cy="1125115"/>
          </a:xfrm>
          <a:solidFill>
            <a:schemeClr val="accent3">
              <a:lumMod val="20000"/>
              <a:lumOff val="80000"/>
              <a:alpha val="30000"/>
            </a:schemeClr>
          </a:solidFill>
        </p:grpSpPr>
        <p:sp>
          <p:nvSpPr>
            <p:cNvPr id="11" name="TextBox 10"/>
            <p:cNvSpPr txBox="1"/>
            <p:nvPr/>
          </p:nvSpPr>
          <p:spPr>
            <a:xfrm>
              <a:off x="6732240" y="3142709"/>
              <a:ext cx="2304256" cy="87733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mode = semantico-pragmatic markers/‘IFIDs’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5233574" y="2894930"/>
              <a:ext cx="1498668" cy="570945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860032" y="4221088"/>
            <a:ext cx="3816424" cy="657364"/>
            <a:chOff x="5220072" y="4437112"/>
            <a:chExt cx="3816424" cy="657364"/>
          </a:xfrm>
          <a:solidFill>
            <a:schemeClr val="accent3">
              <a:lumMod val="20000"/>
              <a:lumOff val="80000"/>
              <a:alpha val="30000"/>
            </a:schemeClr>
          </a:solidFill>
        </p:grpSpPr>
        <p:sp>
          <p:nvSpPr>
            <p:cNvPr id="15" name="TextBox 14"/>
            <p:cNvSpPr txBox="1"/>
            <p:nvPr/>
          </p:nvSpPr>
          <p:spPr>
            <a:xfrm>
              <a:off x="6732240" y="4725144"/>
              <a:ext cx="2304256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topic = semantic info</a:t>
              </a:r>
            </a:p>
          </p:txBody>
        </p:sp>
        <p:cxnSp>
          <p:nvCxnSpPr>
            <p:cNvPr id="17" name="Straight Arrow Connector 16"/>
            <p:cNvCxnSpPr>
              <a:stCxn id="15" idx="1"/>
            </p:cNvCxnSpPr>
            <p:nvPr/>
          </p:nvCxnSpPr>
          <p:spPr>
            <a:xfrm flipH="1" flipV="1">
              <a:off x="5220072" y="4437112"/>
              <a:ext cx="1512168" cy="47269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211960" y="4201388"/>
            <a:ext cx="3672408" cy="1675884"/>
            <a:chOff x="4067944" y="4437112"/>
            <a:chExt cx="3672408" cy="1675884"/>
          </a:xfrm>
          <a:solidFill>
            <a:schemeClr val="accent3">
              <a:lumMod val="20000"/>
              <a:lumOff val="80000"/>
              <a:alpha val="30000"/>
            </a:schemeClr>
          </a:solidFill>
        </p:grpSpPr>
        <p:sp>
          <p:nvSpPr>
            <p:cNvPr id="21" name="TextBox 20"/>
            <p:cNvSpPr txBox="1"/>
            <p:nvPr/>
          </p:nvSpPr>
          <p:spPr>
            <a:xfrm>
              <a:off x="5868144" y="5743664"/>
              <a:ext cx="1872208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(surface) polarity</a:t>
              </a:r>
            </a:p>
          </p:txBody>
        </p:sp>
        <p:cxnSp>
          <p:nvCxnSpPr>
            <p:cNvPr id="23" name="Straight Arrow Connector 22"/>
            <p:cNvCxnSpPr>
              <a:stCxn id="21" idx="1"/>
            </p:cNvCxnSpPr>
            <p:nvPr/>
          </p:nvCxnSpPr>
          <p:spPr>
            <a:xfrm flipH="1" flipV="1">
              <a:off x="4067944" y="4437112"/>
              <a:ext cx="1800200" cy="1491218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51520" y="4221088"/>
            <a:ext cx="3240360" cy="1675884"/>
            <a:chOff x="395536" y="4437112"/>
            <a:chExt cx="3240360" cy="1675884"/>
          </a:xfrm>
          <a:solidFill>
            <a:schemeClr val="accent3">
              <a:lumMod val="20000"/>
              <a:lumOff val="80000"/>
              <a:alpha val="30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395536" y="5743664"/>
              <a:ext cx="144016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speech act(s)</a:t>
              </a:r>
            </a:p>
          </p:txBody>
        </p:sp>
        <p:cxnSp>
          <p:nvCxnSpPr>
            <p:cNvPr id="29" name="Straight Arrow Connector 28"/>
            <p:cNvCxnSpPr>
              <a:stCxn id="26" idx="0"/>
            </p:cNvCxnSpPr>
            <p:nvPr/>
          </p:nvCxnSpPr>
          <p:spPr>
            <a:xfrm flipV="1">
              <a:off x="1115616" y="4437112"/>
              <a:ext cx="2520280" cy="1306552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433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DART Approach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combination of annotation &amp; research functionality</a:t>
            </a:r>
          </a:p>
          <a:p>
            <a:pPr lvl="1"/>
            <a:r>
              <a:rPr lang="en-GB" dirty="0" smtClean="0"/>
              <a:t>annotation functionality</a:t>
            </a:r>
          </a:p>
          <a:p>
            <a:pPr lvl="2"/>
            <a:r>
              <a:rPr lang="en-GB" dirty="0" smtClean="0"/>
              <a:t>resources can be modelled on different levels</a:t>
            </a:r>
          </a:p>
          <a:p>
            <a:pPr lvl="2"/>
            <a:r>
              <a:rPr lang="en-GB" dirty="0" smtClean="0"/>
              <a:t>often user-customisable</a:t>
            </a:r>
          </a:p>
          <a:p>
            <a:pPr lvl="2"/>
            <a:r>
              <a:rPr lang="en-GB" dirty="0" smtClean="0"/>
              <a:t>facilitates creating corpora for/from new domains</a:t>
            </a:r>
          </a:p>
          <a:p>
            <a:pPr lvl="1"/>
            <a:r>
              <a:rPr lang="en-GB" dirty="0" smtClean="0"/>
              <a:t>research functionality</a:t>
            </a:r>
          </a:p>
          <a:p>
            <a:pPr lvl="2"/>
            <a:r>
              <a:rPr lang="en-GB" dirty="0" smtClean="0"/>
              <a:t>creation of speaker speech-act profiles</a:t>
            </a:r>
          </a:p>
          <a:p>
            <a:pPr lvl="2"/>
            <a:r>
              <a:rPr lang="en-GB" dirty="0" smtClean="0"/>
              <a:t>n-gram analyses</a:t>
            </a:r>
          </a:p>
          <a:p>
            <a:pPr lvl="2"/>
            <a:r>
              <a:rPr lang="en-GB" dirty="0" smtClean="0"/>
              <a:t>concordancing</a:t>
            </a:r>
          </a:p>
          <a:p>
            <a:r>
              <a:rPr lang="en-GB" dirty="0" smtClean="0"/>
              <a:t>interaction between functionality levels can be used for cyclical </a:t>
            </a:r>
            <a:r>
              <a:rPr lang="en-GB" dirty="0"/>
              <a:t>refinement of </a:t>
            </a:r>
            <a:r>
              <a:rPr lang="en-GB" dirty="0" smtClean="0"/>
              <a:t>corpora</a:t>
            </a:r>
          </a:p>
          <a:p>
            <a:pPr lvl="1"/>
            <a:r>
              <a:rPr lang="en-GB" dirty="0" smtClean="0"/>
              <a:t>e.g. link between concordancing, frequency analyses, profiles &amp; editing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5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From DART to </a:t>
            </a:r>
            <a:r>
              <a:rPr lang="en-GB" dirty="0" smtClean="0"/>
              <a:t>TART (1) </a:t>
            </a:r>
            <a:r>
              <a:rPr lang="en-GB" dirty="0"/>
              <a:t>– </a:t>
            </a:r>
            <a:r>
              <a:rPr lang="en-GB" dirty="0" smtClean="0"/>
              <a:t>Essential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701008"/>
          </a:xfrm>
        </p:spPr>
        <p:txBody>
          <a:bodyPr/>
          <a:lstStyle/>
          <a:p>
            <a:r>
              <a:rPr lang="en-GB" dirty="0" smtClean="0"/>
              <a:t>is it possible to apply the notion of speech acts to written language in the same way?</a:t>
            </a:r>
          </a:p>
          <a:p>
            <a:r>
              <a:rPr lang="en-GB" dirty="0" smtClean="0"/>
              <a:t>which </a:t>
            </a:r>
            <a:r>
              <a:rPr lang="en-GB" dirty="0" smtClean="0"/>
              <a:t>elements of spoken language can be seen as identical to those of written language?</a:t>
            </a:r>
          </a:p>
          <a:p>
            <a:r>
              <a:rPr lang="en-GB" dirty="0" smtClean="0"/>
              <a:t>which elements are sufficiently different &amp; require re-modelling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20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W_light">
  <a:themeElements>
    <a:clrScheme name="Office">
      <a:dk1>
        <a:sysClr val="windowText" lastClr="000000"/>
      </a:dk1>
      <a:lt1>
        <a:sysClr val="window" lastClr="FEFEE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MW_light</Template>
  <TotalTime>644</TotalTime>
  <Words>1255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MW_light</vt:lpstr>
      <vt:lpstr>The Text Annotation and Research Tool (TART)</vt:lpstr>
      <vt:lpstr>Outline</vt:lpstr>
      <vt:lpstr>Pragmatics &amp; Corpora</vt:lpstr>
      <vt:lpstr>Speech/Dialogue-Act Annotation (1)</vt:lpstr>
      <vt:lpstr>Speech/Dialogue-Act Annotation (2)</vt:lpstr>
      <vt:lpstr>The DART Approach (1)</vt:lpstr>
      <vt:lpstr>The DART Approach (2)</vt:lpstr>
      <vt:lpstr>The DART Approach (3)</vt:lpstr>
      <vt:lpstr>From DART to TART (1) – Essential Considerations</vt:lpstr>
      <vt:lpstr>From DART to TART (2) – Speech Acts in Written Language</vt:lpstr>
      <vt:lpstr>From DART to TART (3) – Syntactic (Pre-)Processing Issues</vt:lpstr>
      <vt:lpstr>From DART to TART (3) – Syntactic (Pre-)Processing Issues</vt:lpstr>
      <vt:lpstr>Intended Analysis Features (1)</vt:lpstr>
      <vt:lpstr>Intended Analysis Features (2)</vt:lpstr>
      <vt:lpstr>Potential Applications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Text Annotation and Research Tool (TART)</dc:title>
  <dc:creator>martin</dc:creator>
  <cp:lastModifiedBy>Martin Weisser</cp:lastModifiedBy>
  <cp:revision>57</cp:revision>
  <dcterms:created xsi:type="dcterms:W3CDTF">2015-07-05T00:43:42Z</dcterms:created>
  <dcterms:modified xsi:type="dcterms:W3CDTF">2015-07-18T09:15:15Z</dcterms:modified>
</cp:coreProperties>
</file>