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7" r:id="rId6"/>
    <p:sldId id="262" r:id="rId7"/>
    <p:sldId id="269" r:id="rId8"/>
    <p:sldId id="264" r:id="rId9"/>
    <p:sldId id="259" r:id="rId10"/>
    <p:sldId id="260" r:id="rId11"/>
    <p:sldId id="266" r:id="rId12"/>
    <p:sldId id="261" r:id="rId13"/>
    <p:sldId id="268" r:id="rId14"/>
    <p:sldId id="265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/>
    <p:restoredTop sz="86410"/>
  </p:normalViewPr>
  <p:slideViewPr>
    <p:cSldViewPr>
      <p:cViewPr>
        <p:scale>
          <a:sx n="150" d="100"/>
          <a:sy n="150" d="100"/>
        </p:scale>
        <p:origin x="-137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>
            <a:gsLst>
              <a:gs pos="26000">
                <a:srgbClr val="F8FCE0"/>
              </a:gs>
              <a:gs pos="61000">
                <a:schemeClr val="accent6">
                  <a:lumMod val="40000"/>
                  <a:lumOff val="60000"/>
                </a:schemeClr>
              </a:gs>
              <a:gs pos="81000">
                <a:schemeClr val="accent1">
                  <a:tint val="23500"/>
                  <a:satMod val="160000"/>
                </a:schemeClr>
              </a:gs>
            </a:gsLst>
            <a:lin ang="9000000" scaled="0"/>
          </a:gradFill>
          <a:ln w="12700">
            <a:solidFill>
              <a:srgbClr val="F5FBD1">
                <a:alpha val="75000"/>
              </a:srgb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7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801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noProof="0" smtClean="0"/>
              <a:t>Click to edit Master title style</a:t>
            </a:r>
            <a:endParaRPr lang="en-GB" altLang="zh-CN" noProof="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en-GB" altLang="zh-CN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F5FBD1"/>
            </a:gs>
            <a:gs pos="80000">
              <a:schemeClr val="accent1">
                <a:tint val="44500"/>
                <a:satMod val="160000"/>
              </a:schemeClr>
            </a:gs>
            <a:gs pos="93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>
            <a:gsLst>
              <a:gs pos="26000">
                <a:srgbClr val="F8FCE0"/>
              </a:gs>
              <a:gs pos="61000">
                <a:schemeClr val="accent6">
                  <a:lumMod val="40000"/>
                  <a:lumOff val="60000"/>
                </a:schemeClr>
              </a:gs>
              <a:gs pos="81000">
                <a:schemeClr val="accent1">
                  <a:tint val="23500"/>
                  <a:satMod val="160000"/>
                </a:schemeClr>
              </a:gs>
            </a:gsLst>
            <a:lin ang="9000000" scaled="0"/>
          </a:gradFill>
          <a:ln w="12700">
            <a:solidFill>
              <a:srgbClr val="F5FBD1">
                <a:alpha val="75000"/>
              </a:srgb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7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72208"/>
          </a:xfrm>
        </p:spPr>
        <p:txBody>
          <a:bodyPr>
            <a:normAutofit/>
          </a:bodyPr>
          <a:lstStyle/>
          <a:p>
            <a:r>
              <a:rPr lang="en-GB" sz="5400" dirty="0"/>
              <a:t>The Simple </a:t>
            </a:r>
            <a:r>
              <a:rPr lang="en-GB" sz="5400" dirty="0" smtClean="0"/>
              <a:t>Corpus</a:t>
            </a:r>
            <a:br>
              <a:rPr lang="en-GB" sz="5400" dirty="0" smtClean="0"/>
            </a:br>
            <a:r>
              <a:rPr lang="en-GB" sz="5400" dirty="0" smtClean="0"/>
              <a:t>Tool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556720"/>
            <a:ext cx="7776864" cy="175260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Martin Weisser</a:t>
            </a:r>
            <a:br>
              <a:rPr lang="en-GB" dirty="0"/>
            </a:br>
            <a:r>
              <a:rPr lang="en-GB" dirty="0"/>
              <a:t>Research </a:t>
            </a:r>
            <a:r>
              <a:rPr lang="en-US" dirty="0"/>
              <a:t>Center</a:t>
            </a:r>
            <a:r>
              <a:rPr lang="en-GB" dirty="0"/>
              <a:t> for Linguistics &amp; Applied Linguistics</a:t>
            </a:r>
            <a:br>
              <a:rPr lang="en-GB" dirty="0"/>
            </a:br>
            <a:r>
              <a:rPr lang="en-GB" dirty="0"/>
              <a:t>Guangdong University of Foreign Studies</a:t>
            </a:r>
            <a:br>
              <a:rPr lang="en-GB" dirty="0"/>
            </a:br>
            <a:r>
              <a:rPr lang="en-GB" dirty="0"/>
              <a:t>weissermar@gmail.com</a:t>
            </a:r>
          </a:p>
        </p:txBody>
      </p:sp>
    </p:spTree>
    <p:extLst>
      <p:ext uri="{BB962C8B-B14F-4D97-AF65-F5344CB8AC3E}">
        <p14:creationId xmlns:p14="http://schemas.microsoft.com/office/powerpoint/2010/main" val="16497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N-gram Analysis </a:t>
            </a:r>
            <a:r>
              <a:rPr lang="en-GB" dirty="0" smtClean="0"/>
              <a:t>(</a:t>
            </a:r>
            <a:r>
              <a:rPr lang="en-GB" dirty="0" smtClean="0"/>
              <a:t>1)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hyperlinked to concordancer</a:t>
            </a:r>
          </a:p>
          <a:p>
            <a:r>
              <a:rPr lang="en-GB" dirty="0" smtClean="0"/>
              <a:t>include relative frequencies &amp; dispersion</a:t>
            </a:r>
          </a:p>
          <a:p>
            <a:r>
              <a:rPr lang="en-GB" dirty="0" smtClean="0"/>
              <a:t>‘optimised’ for spoken language</a:t>
            </a:r>
            <a:r>
              <a:rPr lang="en-GB" dirty="0"/>
              <a:t>: option for</a:t>
            </a:r>
            <a:endParaRPr lang="en-GB" dirty="0" smtClean="0"/>
          </a:p>
          <a:p>
            <a:pPr lvl="1"/>
            <a:r>
              <a:rPr lang="en-GB" dirty="0" smtClean="0"/>
              <a:t>excluding </a:t>
            </a:r>
            <a:r>
              <a:rPr lang="en-GB" dirty="0" smtClean="0"/>
              <a:t>fillers</a:t>
            </a:r>
          </a:p>
          <a:p>
            <a:pPr lvl="1"/>
            <a:r>
              <a:rPr lang="en-GB" dirty="0" smtClean="0"/>
              <a:t>re-interpolating into concordances</a:t>
            </a:r>
          </a:p>
          <a:p>
            <a:r>
              <a:rPr lang="en-GB" dirty="0" smtClean="0"/>
              <a:t>efficient regex filtering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14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N-gram Analysis </a:t>
            </a:r>
            <a:r>
              <a:rPr lang="en-GB" dirty="0" smtClean="0"/>
              <a:t>(</a:t>
            </a:r>
            <a:r>
              <a:rPr lang="en-GB" dirty="0" smtClean="0"/>
              <a:t>2)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425" y="1741840"/>
            <a:ext cx="5725149" cy="4240851"/>
          </a:xfrm>
        </p:spPr>
      </p:pic>
      <p:sp>
        <p:nvSpPr>
          <p:cNvPr id="6" name="Line Callout 1 5"/>
          <p:cNvSpPr/>
          <p:nvPr/>
        </p:nvSpPr>
        <p:spPr>
          <a:xfrm>
            <a:off x="179512" y="2134074"/>
            <a:ext cx="1008112" cy="646854"/>
          </a:xfrm>
          <a:prstGeom prst="borderCallout1">
            <a:avLst>
              <a:gd name="adj1" fmla="val 51860"/>
              <a:gd name="adj2" fmla="val 100178"/>
              <a:gd name="adj3" fmla="val 7739"/>
              <a:gd name="adj4" fmla="val 212633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sorting options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179512" y="2933328"/>
            <a:ext cx="1008112" cy="646854"/>
          </a:xfrm>
          <a:prstGeom prst="borderCallout1">
            <a:avLst>
              <a:gd name="adj1" fmla="val 51860"/>
              <a:gd name="adj2" fmla="val 100178"/>
              <a:gd name="adj3" fmla="val -35623"/>
              <a:gd name="adj4" fmla="val 173680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n-gram length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179512" y="3862266"/>
            <a:ext cx="1008112" cy="646854"/>
          </a:xfrm>
          <a:prstGeom prst="borderCallout1">
            <a:avLst>
              <a:gd name="adj1" fmla="val 51860"/>
              <a:gd name="adj2" fmla="val 100178"/>
              <a:gd name="adj3" fmla="val -182188"/>
              <a:gd name="adj4" fmla="val 262158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n-gram counter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99792" y="2457501"/>
            <a:ext cx="4392488" cy="3707802"/>
            <a:chOff x="2699792" y="2457501"/>
            <a:chExt cx="4392488" cy="3707802"/>
          </a:xfrm>
        </p:grpSpPr>
        <p:sp>
          <p:nvSpPr>
            <p:cNvPr id="9" name="Line Callout 1 8"/>
            <p:cNvSpPr/>
            <p:nvPr/>
          </p:nvSpPr>
          <p:spPr>
            <a:xfrm>
              <a:off x="3203848" y="5235660"/>
              <a:ext cx="3888432" cy="929643"/>
            </a:xfrm>
            <a:prstGeom prst="borderCallout1">
              <a:avLst>
                <a:gd name="adj1" fmla="val -175"/>
                <a:gd name="adj2" fmla="val 49539"/>
                <a:gd name="adj3" fmla="val -295881"/>
                <a:gd name="adj4" fmla="val 40146"/>
              </a:avLst>
            </a:prstGeom>
            <a:solidFill>
              <a:srgbClr val="F5FBD1">
                <a:alpha val="87000"/>
              </a:srgbClr>
            </a:solidFill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customisable exclusion options for producing cleaned n-grams;</a:t>
              </a:r>
              <a:br>
                <a:rPr lang="en-GB" dirty="0" smtClean="0">
                  <a:solidFill>
                    <a:schemeClr val="tx1"/>
                  </a:solidFill>
                </a:rPr>
              </a:br>
              <a:r>
                <a:rPr lang="en-GB" dirty="0" smtClean="0">
                  <a:solidFill>
                    <a:schemeClr val="tx1"/>
                  </a:solidFill>
                </a:rPr>
                <a:t>can be re-interpolated into concordancer</a:t>
              </a:r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>
            <a:xfrm flipH="1" flipV="1">
              <a:off x="2699792" y="2457501"/>
              <a:ext cx="2448272" cy="2778159"/>
            </a:xfrm>
            <a:prstGeom prst="straightConnector1">
              <a:avLst/>
            </a:prstGeom>
            <a:ln w="9525"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Line Callout 1 2"/>
          <p:cNvSpPr/>
          <p:nvPr/>
        </p:nvSpPr>
        <p:spPr>
          <a:xfrm>
            <a:off x="3635896" y="1308051"/>
            <a:ext cx="1656184" cy="504056"/>
          </a:xfrm>
          <a:prstGeom prst="borderCallout1">
            <a:avLst>
              <a:gd name="adj1" fmla="val 102220"/>
              <a:gd name="adj2" fmla="val 50265"/>
              <a:gd name="adj3" fmla="val 163695"/>
              <a:gd name="adj4" fmla="val 76155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case handling</a:t>
            </a:r>
          </a:p>
        </p:txBody>
      </p:sp>
      <p:sp>
        <p:nvSpPr>
          <p:cNvPr id="4" name="Line Callout 1 3"/>
          <p:cNvSpPr/>
          <p:nvPr/>
        </p:nvSpPr>
        <p:spPr>
          <a:xfrm>
            <a:off x="6588224" y="1308051"/>
            <a:ext cx="1440160" cy="504056"/>
          </a:xfrm>
          <a:prstGeom prst="borderCallout1">
            <a:avLst>
              <a:gd name="adj1" fmla="val 48799"/>
              <a:gd name="adj2" fmla="val -543"/>
              <a:gd name="adj3" fmla="val 158130"/>
              <a:gd name="adj4" fmla="val -46513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output filter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020272" y="3212976"/>
            <a:ext cx="1944216" cy="1296144"/>
            <a:chOff x="7020272" y="3212976"/>
            <a:chExt cx="1944216" cy="1296144"/>
          </a:xfrm>
        </p:grpSpPr>
        <p:sp>
          <p:nvSpPr>
            <p:cNvPr id="10" name="Line Callout 1 9"/>
            <p:cNvSpPr/>
            <p:nvPr/>
          </p:nvSpPr>
          <p:spPr>
            <a:xfrm>
              <a:off x="7452320" y="3256755"/>
              <a:ext cx="1512168" cy="1252365"/>
            </a:xfrm>
            <a:prstGeom prst="borderCallout1">
              <a:avLst>
                <a:gd name="adj1" fmla="val 49210"/>
                <a:gd name="adj2" fmla="val -542"/>
                <a:gd name="adj3" fmla="val -4860"/>
                <a:gd name="adj4" fmla="val -82850"/>
              </a:avLst>
            </a:pr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relative frequencies</a:t>
              </a:r>
              <a:br>
                <a:rPr lang="en-GB" dirty="0" smtClean="0">
                  <a:solidFill>
                    <a:schemeClr val="tx1"/>
                  </a:solidFill>
                </a:rPr>
              </a:br>
              <a:r>
                <a:rPr lang="en-GB" dirty="0" smtClean="0">
                  <a:solidFill>
                    <a:schemeClr val="tx1"/>
                  </a:solidFill>
                </a:rPr>
                <a:t>&amp;</a:t>
              </a:r>
              <a:br>
                <a:rPr lang="en-GB" dirty="0" smtClean="0">
                  <a:solidFill>
                    <a:schemeClr val="tx1"/>
                  </a:solidFill>
                </a:rPr>
              </a:br>
              <a:r>
                <a:rPr lang="en-GB" dirty="0" smtClean="0">
                  <a:solidFill>
                    <a:schemeClr val="tx1"/>
                  </a:solidFill>
                </a:rPr>
                <a:t>dispersion</a:t>
              </a:r>
            </a:p>
          </p:txBody>
        </p:sp>
        <p:cxnSp>
          <p:nvCxnSpPr>
            <p:cNvPr id="13" name="Straight Arrow Connector 12"/>
            <p:cNvCxnSpPr>
              <a:stCxn id="10" idx="2"/>
            </p:cNvCxnSpPr>
            <p:nvPr/>
          </p:nvCxnSpPr>
          <p:spPr>
            <a:xfrm flipH="1" flipV="1">
              <a:off x="7020272" y="3212976"/>
              <a:ext cx="432048" cy="669962"/>
            </a:xfrm>
            <a:prstGeom prst="straightConnector1">
              <a:avLst/>
            </a:prstGeom>
            <a:ln w="952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Line Callout 1 14"/>
          <p:cNvSpPr/>
          <p:nvPr/>
        </p:nvSpPr>
        <p:spPr>
          <a:xfrm>
            <a:off x="107504" y="5085184"/>
            <a:ext cx="2232248" cy="720080"/>
          </a:xfrm>
          <a:prstGeom prst="borderCallout1">
            <a:avLst>
              <a:gd name="adj1" fmla="val -1951"/>
              <a:gd name="adj2" fmla="val 50323"/>
              <a:gd name="adj3" fmla="val -132234"/>
              <a:gd name="adj4" fmla="val 95055"/>
            </a:avLst>
          </a:prstGeom>
          <a:solidFill>
            <a:srgbClr val="F5FBD1">
              <a:alpha val="87000"/>
            </a:srgbClr>
          </a:solidFill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hyperlinked n-grams;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prime concordancer</a:t>
            </a:r>
          </a:p>
        </p:txBody>
      </p:sp>
    </p:spTree>
    <p:extLst>
      <p:ext uri="{BB962C8B-B14F-4D97-AF65-F5344CB8AC3E}">
        <p14:creationId xmlns:p14="http://schemas.microsoft.com/office/powerpoint/2010/main" val="301479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3" grpId="0" animBg="1"/>
      <p:bldP spid="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 Extraction </a:t>
            </a:r>
            <a:r>
              <a:rPr lang="en-GB" dirty="0" smtClean="0"/>
              <a:t>(</a:t>
            </a:r>
            <a:r>
              <a:rPr lang="en-GB" dirty="0" smtClean="0"/>
              <a:t>1)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basic feature: word count per file</a:t>
            </a:r>
          </a:p>
          <a:p>
            <a:pPr lvl="1"/>
            <a:r>
              <a:rPr lang="en-GB" dirty="0" smtClean="0"/>
              <a:t>can be filtered</a:t>
            </a:r>
            <a:endParaRPr lang="en-GB" dirty="0"/>
          </a:p>
          <a:p>
            <a:pPr lvl="1"/>
            <a:r>
              <a:rPr lang="en-GB" dirty="0" smtClean="0"/>
              <a:t>annotations automatically removed</a:t>
            </a:r>
          </a:p>
          <a:p>
            <a:pPr lvl="1"/>
            <a:r>
              <a:rPr lang="en-GB" dirty="0" smtClean="0"/>
              <a:t>exceptions (e.g. anonymised names) can be specified</a:t>
            </a:r>
          </a:p>
          <a:p>
            <a:r>
              <a:rPr lang="en-GB" dirty="0" smtClean="0"/>
              <a:t>advanced ‘feature label :: pattern’ pairings</a:t>
            </a:r>
          </a:p>
          <a:p>
            <a:pPr lvl="1"/>
            <a:r>
              <a:rPr lang="en-GB" dirty="0" smtClean="0"/>
              <a:t>ad hoc definitions in ‘Feature definitions’ window</a:t>
            </a:r>
          </a:p>
          <a:p>
            <a:pPr lvl="1"/>
            <a:r>
              <a:rPr lang="en-GB" dirty="0" smtClean="0"/>
              <a:t>can be loaded from &amp; saved to files</a:t>
            </a:r>
          </a:p>
          <a:p>
            <a:pPr lvl="1"/>
            <a:r>
              <a:rPr lang="en-GB" dirty="0" smtClean="0"/>
              <a:t>built-in regex pattern evaluation &amp; error reporting</a:t>
            </a:r>
          </a:p>
          <a:p>
            <a:pPr lvl="1"/>
            <a:r>
              <a:rPr lang="en-GB" dirty="0" smtClean="0"/>
              <a:t>convenient ‘export’ to Excel/Calc for further analysis (e.g. frequency norming)</a:t>
            </a:r>
          </a:p>
        </p:txBody>
      </p:sp>
    </p:spTree>
    <p:extLst>
      <p:ext uri="{BB962C8B-B14F-4D97-AF65-F5344CB8AC3E}">
        <p14:creationId xmlns:p14="http://schemas.microsoft.com/office/powerpoint/2010/main" val="61304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 Extraction </a:t>
            </a:r>
            <a:r>
              <a:rPr lang="en-GB" dirty="0" smtClean="0"/>
              <a:t>(</a:t>
            </a:r>
            <a:r>
              <a:rPr lang="en-GB" dirty="0" smtClean="0"/>
              <a:t>2)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711" y="1600200"/>
            <a:ext cx="4064578" cy="4525963"/>
          </a:xfrm>
        </p:spPr>
      </p:pic>
      <p:sp>
        <p:nvSpPr>
          <p:cNvPr id="6" name="Line Callout 1 5"/>
          <p:cNvSpPr/>
          <p:nvPr/>
        </p:nvSpPr>
        <p:spPr>
          <a:xfrm>
            <a:off x="179512" y="2204864"/>
            <a:ext cx="1728192" cy="648072"/>
          </a:xfrm>
          <a:prstGeom prst="borderCallout1">
            <a:avLst>
              <a:gd name="adj1" fmla="val 52064"/>
              <a:gd name="adj2" fmla="val 99345"/>
              <a:gd name="adj3" fmla="val 39992"/>
              <a:gd name="adj4" fmla="val 140995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file </a:t>
            </a:r>
            <a:r>
              <a:rPr lang="en-GB" dirty="0" smtClean="0">
                <a:solidFill>
                  <a:schemeClr val="tx1"/>
                </a:solidFill>
              </a:rPr>
              <a:t>names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  <a:latin typeface="Times New Roman"/>
                <a:cs typeface="Times New Roman"/>
              </a:rPr>
              <a:t>→ row headings</a:t>
            </a:r>
            <a:endParaRPr lang="en-GB" dirty="0" smtClean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707904" y="1988840"/>
            <a:ext cx="4176464" cy="4464496"/>
            <a:chOff x="3707904" y="1988840"/>
            <a:chExt cx="4176464" cy="4464496"/>
          </a:xfrm>
        </p:grpSpPr>
        <p:sp>
          <p:nvSpPr>
            <p:cNvPr id="7" name="Line Callout 1 6"/>
            <p:cNvSpPr/>
            <p:nvPr/>
          </p:nvSpPr>
          <p:spPr>
            <a:xfrm>
              <a:off x="5585296" y="5877272"/>
              <a:ext cx="2299072" cy="576064"/>
            </a:xfrm>
            <a:prstGeom prst="borderCallout1">
              <a:avLst>
                <a:gd name="adj1" fmla="val 49615"/>
                <a:gd name="adj2" fmla="val 201"/>
                <a:gd name="adj3" fmla="val -227011"/>
                <a:gd name="adj4" fmla="val -113782"/>
              </a:avLst>
            </a:pr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feature </a:t>
              </a:r>
              <a:r>
                <a:rPr lang="en-GB" dirty="0" smtClean="0">
                  <a:solidFill>
                    <a:schemeClr val="tx1"/>
                  </a:solidFill>
                </a:rPr>
                <a:t>labels</a:t>
              </a:r>
              <a:br>
                <a:rPr lang="en-GB" dirty="0" smtClean="0">
                  <a:solidFill>
                    <a:schemeClr val="tx1"/>
                  </a:solidFill>
                </a:rPr>
              </a:br>
              <a:r>
                <a:rPr lang="en-GB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→ column headings</a:t>
              </a:r>
              <a:endParaRPr lang="en-GB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7" idx="2"/>
            </p:cNvCxnSpPr>
            <p:nvPr/>
          </p:nvCxnSpPr>
          <p:spPr>
            <a:xfrm flipH="1" flipV="1">
              <a:off x="3707904" y="1988840"/>
              <a:ext cx="1877392" cy="4176464"/>
            </a:xfrm>
            <a:prstGeom prst="straightConnector1">
              <a:avLst/>
            </a:prstGeom>
            <a:ln w="952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Line Callout 1 11"/>
          <p:cNvSpPr/>
          <p:nvPr/>
        </p:nvSpPr>
        <p:spPr>
          <a:xfrm>
            <a:off x="6804248" y="2060848"/>
            <a:ext cx="1584176" cy="720080"/>
          </a:xfrm>
          <a:prstGeom prst="borderCallout1">
            <a:avLst>
              <a:gd name="adj1" fmla="val 47410"/>
              <a:gd name="adj2" fmla="val -717"/>
              <a:gd name="adj3" fmla="val 42078"/>
              <a:gd name="adj4" fmla="val -111285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feature counts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per file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251520" y="5373216"/>
            <a:ext cx="1944216" cy="648072"/>
          </a:xfrm>
          <a:prstGeom prst="borderCallout1">
            <a:avLst>
              <a:gd name="adj1" fmla="val 50105"/>
              <a:gd name="adj2" fmla="val 99789"/>
              <a:gd name="adj3" fmla="val 33134"/>
              <a:gd name="adj4" fmla="val 143788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feature definition patterns</a:t>
            </a:r>
          </a:p>
        </p:txBody>
      </p:sp>
    </p:spTree>
    <p:extLst>
      <p:ext uri="{BB962C8B-B14F-4D97-AF65-F5344CB8AC3E}">
        <p14:creationId xmlns:p14="http://schemas.microsoft.com/office/powerpoint/2010/main" val="417481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Extensions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concordancing on text within specified tags</a:t>
            </a:r>
          </a:p>
          <a:p>
            <a:r>
              <a:rPr lang="en-GB" dirty="0" smtClean="0"/>
              <a:t>n-gram list </a:t>
            </a:r>
            <a:r>
              <a:rPr lang="en-GB" dirty="0" smtClean="0"/>
              <a:t>comparison</a:t>
            </a:r>
          </a:p>
          <a:p>
            <a:r>
              <a:rPr lang="en-GB" dirty="0" smtClean="0"/>
              <a:t>collocations?</a:t>
            </a:r>
            <a:endParaRPr lang="en-GB" dirty="0" smtClean="0"/>
          </a:p>
          <a:p>
            <a:r>
              <a:rPr lang="en-GB" dirty="0" smtClean="0"/>
              <a:t>exposing more customisation options</a:t>
            </a:r>
          </a:p>
          <a:p>
            <a:r>
              <a:rPr lang="en-GB" dirty="0" smtClean="0"/>
              <a:t>user requests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51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Genesis of the Tool</a:t>
            </a:r>
          </a:p>
          <a:p>
            <a:r>
              <a:rPr lang="en-GB" dirty="0"/>
              <a:t>Feature </a:t>
            </a:r>
            <a:r>
              <a:rPr lang="en-GB" dirty="0" smtClean="0"/>
              <a:t>Overview</a:t>
            </a:r>
          </a:p>
          <a:p>
            <a:r>
              <a:rPr lang="en-GB" dirty="0" smtClean="0"/>
              <a:t>Illustration of Individual Features</a:t>
            </a:r>
          </a:p>
          <a:p>
            <a:pPr lvl="1"/>
            <a:r>
              <a:rPr lang="en-GB" dirty="0" smtClean="0"/>
              <a:t>Annotation</a:t>
            </a:r>
          </a:p>
          <a:p>
            <a:pPr lvl="1"/>
            <a:r>
              <a:rPr lang="en-GB" dirty="0" smtClean="0"/>
              <a:t>Concordancing</a:t>
            </a:r>
          </a:p>
          <a:p>
            <a:pPr lvl="1"/>
            <a:r>
              <a:rPr lang="en-GB" dirty="0" smtClean="0"/>
              <a:t>N-gram Analysis</a:t>
            </a:r>
          </a:p>
          <a:p>
            <a:pPr lvl="1"/>
            <a:r>
              <a:rPr lang="en-GB" dirty="0" smtClean="0"/>
              <a:t>Feature Extraction</a:t>
            </a:r>
          </a:p>
        </p:txBody>
      </p:sp>
    </p:spTree>
    <p:extLst>
      <p:ext uri="{BB962C8B-B14F-4D97-AF65-F5344CB8AC3E}">
        <p14:creationId xmlns:p14="http://schemas.microsoft.com/office/powerpoint/2010/main" val="20939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Genesis of the Tool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2001 –2002: SPAAC (A Speech-Act Annotated Corpus of Dialogues) </a:t>
            </a:r>
            <a:r>
              <a:rPr lang="en-GB" dirty="0" smtClean="0"/>
              <a:t>Project</a:t>
            </a:r>
          </a:p>
          <a:p>
            <a:pPr lvl="1"/>
            <a:r>
              <a:rPr lang="en-GB" dirty="0" smtClean="0"/>
              <a:t>semi-automated annotation of 1,200+ transactional dialogues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GB" dirty="0" smtClean="0"/>
              <a:t>majority of data ‘unpublishable’, due to restrictions imposed by BT</a:t>
            </a:r>
          </a:p>
          <a:p>
            <a:r>
              <a:rPr lang="en-GB" dirty="0" smtClean="0"/>
              <a:t>2013 release of SPAADIA corpus (version 1)</a:t>
            </a:r>
          </a:p>
          <a:p>
            <a:pPr lvl="1"/>
            <a:r>
              <a:rPr lang="en-GB" dirty="0" smtClean="0"/>
              <a:t>user query about best viewing option</a:t>
            </a:r>
          </a:p>
          <a:p>
            <a:pPr marL="895350" lvl="1" indent="-438150">
              <a:buFont typeface="Impact" panose="020B0806030902050204" pitchFamily="34" charset="0"/>
              <a:buChar char="→"/>
            </a:pPr>
            <a:r>
              <a:rPr lang="en-GB" dirty="0" smtClean="0"/>
              <a:t>SPAADIA Concordancer</a:t>
            </a:r>
            <a:endParaRPr lang="en-GB" dirty="0"/>
          </a:p>
          <a:p>
            <a:pPr lvl="1"/>
            <a:r>
              <a:rPr lang="en-GB" dirty="0" smtClean="0"/>
              <a:t>further development into Simple Corpus Tool, including extended options for</a:t>
            </a:r>
          </a:p>
          <a:p>
            <a:pPr lvl="2"/>
            <a:r>
              <a:rPr lang="en-GB" dirty="0" smtClean="0"/>
              <a:t>analysis &amp; feature extraction</a:t>
            </a:r>
          </a:p>
          <a:p>
            <a:pPr lvl="2"/>
            <a:r>
              <a:rPr lang="en-GB" dirty="0" smtClean="0"/>
              <a:t>annotation </a:t>
            </a:r>
          </a:p>
          <a:p>
            <a:pPr lvl="1"/>
            <a:r>
              <a:rPr lang="en-GB" dirty="0" smtClean="0"/>
              <a:t>v. 1 released Oct 2013</a:t>
            </a:r>
          </a:p>
          <a:p>
            <a:pPr lvl="1"/>
            <a:r>
              <a:rPr lang="en-GB" dirty="0" smtClean="0"/>
              <a:t>current version 1.5</a:t>
            </a:r>
          </a:p>
        </p:txBody>
      </p:sp>
    </p:spTree>
    <p:extLst>
      <p:ext uri="{BB962C8B-B14F-4D97-AF65-F5344CB8AC3E}">
        <p14:creationId xmlns:p14="http://schemas.microsoft.com/office/powerpoint/2010/main" val="428086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Feature Overview (1)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corpus editing &amp; analysis tool</a:t>
            </a:r>
          </a:p>
          <a:p>
            <a:r>
              <a:rPr lang="en-GB" dirty="0" smtClean="0"/>
              <a:t>includes:</a:t>
            </a:r>
          </a:p>
          <a:p>
            <a:pPr lvl="1"/>
            <a:r>
              <a:rPr lang="en-GB" dirty="0" smtClean="0"/>
              <a:t>annotation editor</a:t>
            </a:r>
          </a:p>
          <a:p>
            <a:pPr lvl="1"/>
            <a:r>
              <a:rPr lang="en-GB" dirty="0" smtClean="0"/>
              <a:t>concordancer</a:t>
            </a:r>
          </a:p>
          <a:p>
            <a:pPr lvl="1"/>
            <a:r>
              <a:rPr lang="en-GB" dirty="0" smtClean="0"/>
              <a:t>n-gram analysis</a:t>
            </a:r>
          </a:p>
          <a:p>
            <a:pPr lvl="1"/>
            <a:r>
              <a:rPr lang="en-GB" dirty="0" smtClean="0"/>
              <a:t>feature counting</a:t>
            </a:r>
          </a:p>
          <a:p>
            <a:r>
              <a:rPr lang="en-GB" dirty="0" smtClean="0"/>
              <a:t>flexible &amp; configurable options</a:t>
            </a:r>
          </a:p>
          <a:p>
            <a:r>
              <a:rPr lang="en-GB" dirty="0" smtClean="0"/>
              <a:t>supports full Perl regular expressions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0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Feature Overview</a:t>
            </a:r>
            <a:r>
              <a:rPr lang="en-GB" dirty="0" smtClean="0"/>
              <a:t> (2)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41" y="2110058"/>
            <a:ext cx="6548717" cy="4160592"/>
          </a:xfrm>
        </p:spPr>
      </p:pic>
      <p:sp>
        <p:nvSpPr>
          <p:cNvPr id="6" name="Line Callout 1 5"/>
          <p:cNvSpPr/>
          <p:nvPr/>
        </p:nvSpPr>
        <p:spPr>
          <a:xfrm>
            <a:off x="179512" y="5733256"/>
            <a:ext cx="1512168" cy="648072"/>
          </a:xfrm>
          <a:prstGeom prst="borderCallout1">
            <a:avLst>
              <a:gd name="adj1" fmla="val 3"/>
              <a:gd name="adj2" fmla="val 99689"/>
              <a:gd name="adj3" fmla="val -103583"/>
              <a:gd name="adj4" fmla="val 125546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Input files workspace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5508104" y="1371048"/>
            <a:ext cx="2232248" cy="648072"/>
          </a:xfrm>
          <a:prstGeom prst="borderCallout1">
            <a:avLst>
              <a:gd name="adj1" fmla="val 99657"/>
              <a:gd name="adj2" fmla="val 99812"/>
              <a:gd name="adj3" fmla="val 164801"/>
              <a:gd name="adj4" fmla="val -38581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N-gram analysis tool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2915816" y="1340768"/>
            <a:ext cx="2232248" cy="648072"/>
          </a:xfrm>
          <a:prstGeom prst="borderCallout1">
            <a:avLst>
              <a:gd name="adj1" fmla="val 99657"/>
              <a:gd name="adj2" fmla="val 99812"/>
              <a:gd name="adj3" fmla="val 163867"/>
              <a:gd name="adj4" fmla="val 60165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Feature counting options/definitions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2418566" y="5084297"/>
            <a:ext cx="1512168" cy="648072"/>
          </a:xfrm>
          <a:prstGeom prst="borderCallout1">
            <a:avLst>
              <a:gd name="adj1" fmla="val 937"/>
              <a:gd name="adj2" fmla="val 50032"/>
              <a:gd name="adj3" fmla="val -394183"/>
              <a:gd name="adj4" fmla="val 37845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Extension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filter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423" y="2333268"/>
            <a:ext cx="4322553" cy="1887820"/>
            <a:chOff x="33423" y="2333268"/>
            <a:chExt cx="4322553" cy="1887820"/>
          </a:xfrm>
        </p:grpSpPr>
        <p:sp>
          <p:nvSpPr>
            <p:cNvPr id="3" name="Line Callout 1 2"/>
            <p:cNvSpPr/>
            <p:nvPr/>
          </p:nvSpPr>
          <p:spPr>
            <a:xfrm>
              <a:off x="33423" y="2333268"/>
              <a:ext cx="1010186" cy="951716"/>
            </a:xfrm>
            <a:prstGeom prst="borderCallout1">
              <a:avLst>
                <a:gd name="adj1" fmla="val 44719"/>
                <a:gd name="adj2" fmla="val 101178"/>
                <a:gd name="adj3" fmla="val 46857"/>
                <a:gd name="adj4" fmla="val 181675"/>
              </a:avLst>
            </a:pr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corpus</a:t>
              </a:r>
              <a:br>
                <a:rPr lang="en-GB" dirty="0" smtClean="0">
                  <a:solidFill>
                    <a:schemeClr val="tx1"/>
                  </a:solidFill>
                </a:rPr>
              </a:br>
              <a:r>
                <a:rPr lang="en-GB" dirty="0" smtClean="0">
                  <a:solidFill>
                    <a:schemeClr val="tx1"/>
                  </a:solidFill>
                </a:rPr>
                <a:t>files</a:t>
              </a:r>
              <a:br>
                <a:rPr lang="en-GB" dirty="0" smtClean="0">
                  <a:solidFill>
                    <a:schemeClr val="tx1"/>
                  </a:solidFill>
                </a:rPr>
              </a:br>
              <a:r>
                <a:rPr lang="en-GB" dirty="0" smtClean="0">
                  <a:solidFill>
                    <a:schemeClr val="tx1"/>
                  </a:solidFill>
                </a:rPr>
                <a:t>editable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043609" y="3284984"/>
              <a:ext cx="3312367" cy="936104"/>
            </a:xfrm>
            <a:prstGeom prst="straightConnector1">
              <a:avLst/>
            </a:prstGeom>
            <a:ln w="9525"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23528" y="1412776"/>
            <a:ext cx="4968552" cy="2592288"/>
            <a:chOff x="323528" y="1412776"/>
            <a:chExt cx="4968552" cy="2592288"/>
          </a:xfrm>
        </p:grpSpPr>
        <p:sp>
          <p:nvSpPr>
            <p:cNvPr id="7" name="Line Callout 1 6"/>
            <p:cNvSpPr/>
            <p:nvPr/>
          </p:nvSpPr>
          <p:spPr>
            <a:xfrm>
              <a:off x="323528" y="1412776"/>
              <a:ext cx="2232248" cy="648072"/>
            </a:xfrm>
            <a:prstGeom prst="borderCallout1">
              <a:avLst>
                <a:gd name="adj1" fmla="val 99657"/>
                <a:gd name="adj2" fmla="val 99812"/>
                <a:gd name="adj3" fmla="val 156679"/>
                <a:gd name="adj4" fmla="val 145963"/>
              </a:avLst>
            </a:pr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Concordancer; results hyperlinked to editor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55776" y="2060848"/>
              <a:ext cx="2736304" cy="1944216"/>
            </a:xfrm>
            <a:prstGeom prst="straightConnector1">
              <a:avLst/>
            </a:prstGeom>
            <a:ln w="9525"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61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Annotation </a:t>
            </a:r>
            <a:r>
              <a:rPr lang="en-GB" dirty="0" smtClean="0"/>
              <a:t>(</a:t>
            </a:r>
            <a:r>
              <a:rPr lang="en-GB" dirty="0" smtClean="0"/>
              <a:t>1)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editor linked to various analysis features</a:t>
            </a:r>
          </a:p>
          <a:p>
            <a:pPr marL="539750" indent="-539750">
              <a:buFont typeface="Impact" panose="020B0806030902050204" pitchFamily="34" charset="0"/>
              <a:buChar char="→"/>
            </a:pPr>
            <a:r>
              <a:rPr lang="en-GB" dirty="0" smtClean="0"/>
              <a:t>cyclical refinement of annotations</a:t>
            </a:r>
          </a:p>
          <a:p>
            <a:pPr marL="539750" indent="-539750">
              <a:buFont typeface="Impact" panose="020B0806030902050204" pitchFamily="34" charset="0"/>
              <a:buChar char="→"/>
            </a:pPr>
            <a:r>
              <a:rPr lang="en-GB" dirty="0" smtClean="0"/>
              <a:t>convenient extraction of annotated features</a:t>
            </a:r>
          </a:p>
          <a:p>
            <a:r>
              <a:rPr lang="en-GB" dirty="0" smtClean="0"/>
              <a:t>file encoding assumed to be UTF-8 (e.g. allows insertion of phonetic characters)</a:t>
            </a:r>
          </a:p>
          <a:p>
            <a:r>
              <a:rPr lang="en-GB" dirty="0" smtClean="0"/>
              <a:t>XML/pseudo SGML annotation for XML &amp; text files</a:t>
            </a:r>
          </a:p>
          <a:p>
            <a:r>
              <a:rPr lang="en-GB" dirty="0" smtClean="0"/>
              <a:t>annotation resources fully configurable</a:t>
            </a:r>
          </a:p>
          <a:p>
            <a:pPr lvl="1"/>
            <a:r>
              <a:rPr lang="en-GB" dirty="0" smtClean="0"/>
              <a:t>containing elements (block &amp; inline)</a:t>
            </a:r>
          </a:p>
          <a:p>
            <a:pPr lvl="1"/>
            <a:r>
              <a:rPr lang="en-GB" dirty="0" smtClean="0"/>
              <a:t>empty elements</a:t>
            </a:r>
          </a:p>
          <a:p>
            <a:pPr lvl="1"/>
            <a:r>
              <a:rPr lang="en-GB" dirty="0" smtClean="0"/>
              <a:t>optional default attributes</a:t>
            </a:r>
          </a:p>
          <a:p>
            <a:pPr lvl="1"/>
            <a:r>
              <a:rPr lang="en-GB" dirty="0" smtClean="0"/>
              <a:t>categorised cascading menus for values</a:t>
            </a:r>
          </a:p>
          <a:p>
            <a:r>
              <a:rPr lang="en-GB" dirty="0" smtClean="0"/>
              <a:t>colour-coding for tags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9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Annotation </a:t>
            </a:r>
            <a:r>
              <a:rPr lang="en-GB" dirty="0" smtClean="0"/>
              <a:t>(</a:t>
            </a:r>
            <a:r>
              <a:rPr lang="en-GB" dirty="0" smtClean="0"/>
              <a:t>2)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392" y="1600200"/>
            <a:ext cx="4241216" cy="4525963"/>
          </a:xfrm>
        </p:spPr>
      </p:pic>
      <p:sp>
        <p:nvSpPr>
          <p:cNvPr id="3" name="Line Callout 1 2"/>
          <p:cNvSpPr/>
          <p:nvPr/>
        </p:nvSpPr>
        <p:spPr>
          <a:xfrm>
            <a:off x="467544" y="1340768"/>
            <a:ext cx="1584176" cy="648072"/>
          </a:xfrm>
          <a:prstGeom prst="borderCallout1">
            <a:avLst>
              <a:gd name="adj1" fmla="val 52260"/>
              <a:gd name="adj2" fmla="val 100294"/>
              <a:gd name="adj3" fmla="val 87416"/>
              <a:gd name="adj4" fmla="val 127214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containing elements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5626720" y="1416224"/>
            <a:ext cx="1584176" cy="648072"/>
          </a:xfrm>
          <a:prstGeom prst="borderCallout1">
            <a:avLst>
              <a:gd name="adj1" fmla="val 52260"/>
              <a:gd name="adj2" fmla="val -317"/>
              <a:gd name="adj3" fmla="val 102113"/>
              <a:gd name="adj4" fmla="val -37531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</a:rPr>
              <a:t>empty </a:t>
            </a:r>
            <a:r>
              <a:rPr lang="en-GB" dirty="0" smtClean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467544" y="2204864"/>
            <a:ext cx="1584176" cy="648072"/>
          </a:xfrm>
          <a:prstGeom prst="borderCallout1">
            <a:avLst>
              <a:gd name="adj1" fmla="val 52260"/>
              <a:gd name="adj2" fmla="val 100294"/>
              <a:gd name="adj3" fmla="val 7070"/>
              <a:gd name="adj4" fmla="val 125210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attributes</a:t>
            </a:r>
            <a:endParaRPr lang="en-GB" dirty="0" smtClean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59832" y="1844824"/>
            <a:ext cx="5256584" cy="2448272"/>
            <a:chOff x="3059832" y="1844824"/>
            <a:chExt cx="5256584" cy="2448272"/>
          </a:xfrm>
        </p:grpSpPr>
        <p:sp>
          <p:nvSpPr>
            <p:cNvPr id="8" name="Line Callout 1 7"/>
            <p:cNvSpPr/>
            <p:nvPr/>
          </p:nvSpPr>
          <p:spPr>
            <a:xfrm>
              <a:off x="6732240" y="3645024"/>
              <a:ext cx="1584176" cy="648072"/>
            </a:xfrm>
            <a:prstGeom prst="borderCallout1">
              <a:avLst>
                <a:gd name="adj1" fmla="val 52260"/>
                <a:gd name="adj2" fmla="val -317"/>
                <a:gd name="adj3" fmla="val 94274"/>
                <a:gd name="adj4" fmla="val -88037"/>
              </a:avLst>
            </a:pr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values (sub-categorised)</a:t>
              </a:r>
              <a:endParaRPr lang="en-GB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8" idx="2"/>
            </p:cNvCxnSpPr>
            <p:nvPr/>
          </p:nvCxnSpPr>
          <p:spPr>
            <a:xfrm flipH="1" flipV="1">
              <a:off x="3059832" y="1844824"/>
              <a:ext cx="3672408" cy="2124236"/>
            </a:xfrm>
            <a:prstGeom prst="straightConnector1">
              <a:avLst/>
            </a:prstGeom>
            <a:ln w="952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51520" y="3356992"/>
            <a:ext cx="3384376" cy="1656184"/>
            <a:chOff x="251520" y="3356992"/>
            <a:chExt cx="3384376" cy="1656184"/>
          </a:xfrm>
        </p:grpSpPr>
        <p:sp>
          <p:nvSpPr>
            <p:cNvPr id="11" name="Line Callout 1 10"/>
            <p:cNvSpPr/>
            <p:nvPr/>
          </p:nvSpPr>
          <p:spPr>
            <a:xfrm>
              <a:off x="251520" y="3573016"/>
              <a:ext cx="1800200" cy="1440160"/>
            </a:xfrm>
            <a:prstGeom prst="borderCallout1">
              <a:avLst>
                <a:gd name="adj1" fmla="val 48733"/>
                <a:gd name="adj2" fmla="val 99941"/>
                <a:gd name="adj3" fmla="val -59607"/>
                <a:gd name="adj4" fmla="val 143648"/>
              </a:avLst>
            </a:pr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colour coding:</a:t>
              </a:r>
              <a:br>
                <a:rPr lang="en-GB" dirty="0" smtClean="0">
                  <a:solidFill>
                    <a:schemeClr val="tx1"/>
                  </a:solidFill>
                </a:rPr>
              </a:br>
              <a:r>
                <a:rPr lang="en-GB" dirty="0" smtClean="0">
                  <a:solidFill>
                    <a:schemeClr val="tx1"/>
                  </a:solidFill>
                </a:rPr>
                <a:t>syntactic class</a:t>
              </a:r>
              <a:br>
                <a:rPr lang="en-GB" dirty="0" smtClean="0">
                  <a:solidFill>
                    <a:schemeClr val="tx1"/>
                  </a:solidFill>
                </a:rPr>
              </a:br>
              <a:r>
                <a:rPr lang="en-GB" dirty="0" smtClean="0">
                  <a:solidFill>
                    <a:schemeClr val="tx1"/>
                  </a:solidFill>
                </a:rPr>
                <a:t>empty elements</a:t>
              </a:r>
              <a:endParaRPr lang="en-GB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11" idx="0"/>
            </p:cNvCxnSpPr>
            <p:nvPr/>
          </p:nvCxnSpPr>
          <p:spPr>
            <a:xfrm flipV="1">
              <a:off x="2051720" y="3356992"/>
              <a:ext cx="1584176" cy="936104"/>
            </a:xfrm>
            <a:prstGeom prst="straightConnector1">
              <a:avLst/>
            </a:prstGeom>
            <a:ln w="952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865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Concordancing </a:t>
            </a:r>
            <a:r>
              <a:rPr lang="en-GB" dirty="0" smtClean="0"/>
              <a:t>(</a:t>
            </a:r>
            <a:r>
              <a:rPr lang="en-GB" dirty="0" smtClean="0"/>
              <a:t>1)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line-based concordancer</a:t>
            </a:r>
          </a:p>
          <a:p>
            <a:pPr lvl="1"/>
            <a:r>
              <a:rPr lang="en-GB" dirty="0" smtClean="0"/>
              <a:t>assumes that main structural units &amp; text are separate</a:t>
            </a:r>
          </a:p>
          <a:p>
            <a:pPr lvl="1"/>
            <a:r>
              <a:rPr lang="en-GB" dirty="0" smtClean="0"/>
              <a:t>context set to </a:t>
            </a:r>
            <a:r>
              <a:rPr lang="en-GB" i="1" dirty="0" smtClean="0"/>
              <a:t>n</a:t>
            </a:r>
            <a:r>
              <a:rPr lang="en-GB" dirty="0" smtClean="0"/>
              <a:t> lines before or after</a:t>
            </a:r>
          </a:p>
          <a:p>
            <a:r>
              <a:rPr lang="en-GB" dirty="0" smtClean="0"/>
              <a:t>concordancing on tags or textual content (2 potential search terms)</a:t>
            </a:r>
          </a:p>
          <a:p>
            <a:r>
              <a:rPr lang="en-GB" dirty="0" smtClean="0"/>
              <a:t>displays dispersion</a:t>
            </a:r>
          </a:p>
          <a:p>
            <a:r>
              <a:rPr lang="en-GB" dirty="0" smtClean="0"/>
              <a:t>full Perl regex support</a:t>
            </a:r>
          </a:p>
          <a:p>
            <a:r>
              <a:rPr lang="en-GB" dirty="0" smtClean="0"/>
              <a:t>option for storing commonly used regexes</a:t>
            </a:r>
          </a:p>
          <a:p>
            <a:r>
              <a:rPr lang="en-GB" dirty="0" smtClean="0"/>
              <a:t>SPAADIA/DART features</a:t>
            </a:r>
          </a:p>
          <a:p>
            <a:pPr lvl="1"/>
            <a:r>
              <a:rPr lang="en-GB" dirty="0" smtClean="0"/>
              <a:t>colour coding</a:t>
            </a:r>
          </a:p>
          <a:p>
            <a:pPr lvl="1"/>
            <a:r>
              <a:rPr lang="en-GB" dirty="0" smtClean="0"/>
              <a:t>pre-defined unit tags and speech-act attributes</a:t>
            </a:r>
          </a:p>
          <a:p>
            <a:r>
              <a:rPr lang="en-GB" dirty="0" smtClean="0"/>
              <a:t>hits hyperlinked to editor for</a:t>
            </a:r>
          </a:p>
          <a:p>
            <a:pPr lvl="1"/>
            <a:r>
              <a:rPr lang="en-GB" dirty="0" smtClean="0"/>
              <a:t>adding annotations</a:t>
            </a:r>
          </a:p>
          <a:p>
            <a:pPr lvl="1"/>
            <a:r>
              <a:rPr lang="en-GB" dirty="0" smtClean="0"/>
              <a:t>modifying existing annotations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31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Concordancing </a:t>
            </a:r>
            <a:r>
              <a:rPr lang="en-GB" dirty="0" smtClean="0"/>
              <a:t>(</a:t>
            </a:r>
            <a:r>
              <a:rPr lang="en-GB" dirty="0" smtClean="0"/>
              <a:t>2)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247" y="1916832"/>
            <a:ext cx="4443506" cy="4525963"/>
          </a:xfrm>
        </p:spPr>
      </p:pic>
      <p:sp>
        <p:nvSpPr>
          <p:cNvPr id="29" name="Line Callout 1 28"/>
          <p:cNvSpPr/>
          <p:nvPr/>
        </p:nvSpPr>
        <p:spPr>
          <a:xfrm>
            <a:off x="323528" y="3429000"/>
            <a:ext cx="1080120" cy="648072"/>
          </a:xfrm>
          <a:prstGeom prst="borderCallout1">
            <a:avLst>
              <a:gd name="adj1" fmla="val 46450"/>
              <a:gd name="adj2" fmla="val 100735"/>
              <a:gd name="adj3" fmla="val -166662"/>
              <a:gd name="adj4" fmla="val 218237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context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settings</a:t>
            </a:r>
          </a:p>
        </p:txBody>
      </p:sp>
      <p:sp>
        <p:nvSpPr>
          <p:cNvPr id="32" name="Line Callout 1 31"/>
          <p:cNvSpPr/>
          <p:nvPr/>
        </p:nvSpPr>
        <p:spPr>
          <a:xfrm>
            <a:off x="2915816" y="1412776"/>
            <a:ext cx="1440160" cy="288032"/>
          </a:xfrm>
          <a:prstGeom prst="borderCallout1">
            <a:avLst>
              <a:gd name="adj1" fmla="val 102498"/>
              <a:gd name="adj2" fmla="val 50096"/>
              <a:gd name="adj3" fmla="val 266364"/>
              <a:gd name="adj4" fmla="val 67016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search term 1</a:t>
            </a:r>
          </a:p>
        </p:txBody>
      </p:sp>
      <p:sp>
        <p:nvSpPr>
          <p:cNvPr id="33" name="Line Callout 1 32"/>
          <p:cNvSpPr/>
          <p:nvPr/>
        </p:nvSpPr>
        <p:spPr>
          <a:xfrm>
            <a:off x="5652120" y="1412776"/>
            <a:ext cx="1440160" cy="288032"/>
          </a:xfrm>
          <a:prstGeom prst="borderCallout1">
            <a:avLst>
              <a:gd name="adj1" fmla="val 102498"/>
              <a:gd name="adj2" fmla="val 50096"/>
              <a:gd name="adj3" fmla="val 270259"/>
              <a:gd name="adj4" fmla="val 4692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search term 2</a:t>
            </a:r>
          </a:p>
        </p:txBody>
      </p:sp>
      <p:cxnSp>
        <p:nvCxnSpPr>
          <p:cNvPr id="37" name="Straight Arrow Connector 36"/>
          <p:cNvCxnSpPr>
            <a:stCxn id="32" idx="1"/>
          </p:cNvCxnSpPr>
          <p:nvPr/>
        </p:nvCxnSpPr>
        <p:spPr>
          <a:xfrm flipH="1">
            <a:off x="3275856" y="1700808"/>
            <a:ext cx="360040" cy="2304256"/>
          </a:xfrm>
          <a:prstGeom prst="straightConnector1">
            <a:avLst/>
          </a:prstGeom>
          <a:ln w="9525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771800" y="1700808"/>
            <a:ext cx="3600400" cy="864096"/>
            <a:chOff x="2771800" y="1700808"/>
            <a:chExt cx="3600400" cy="864096"/>
          </a:xfrm>
        </p:grpSpPr>
        <p:cxnSp>
          <p:nvCxnSpPr>
            <p:cNvPr id="35" name="Straight Arrow Connector 34"/>
            <p:cNvCxnSpPr>
              <a:stCxn id="32" idx="1"/>
            </p:cNvCxnSpPr>
            <p:nvPr/>
          </p:nvCxnSpPr>
          <p:spPr>
            <a:xfrm flipH="1">
              <a:off x="2771800" y="1700808"/>
              <a:ext cx="864096" cy="792088"/>
            </a:xfrm>
            <a:prstGeom prst="straightConnector1">
              <a:avLst/>
            </a:prstGeom>
            <a:ln w="9525"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3" idx="1"/>
            </p:cNvCxnSpPr>
            <p:nvPr/>
          </p:nvCxnSpPr>
          <p:spPr>
            <a:xfrm flipH="1">
              <a:off x="3707904" y="1700808"/>
              <a:ext cx="2664296" cy="864096"/>
            </a:xfrm>
            <a:prstGeom prst="straightConnector1">
              <a:avLst/>
            </a:prstGeom>
            <a:ln w="9525"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Line Callout 1 41"/>
          <p:cNvSpPr/>
          <p:nvPr/>
        </p:nvSpPr>
        <p:spPr>
          <a:xfrm>
            <a:off x="6732240" y="4221088"/>
            <a:ext cx="1656184" cy="576064"/>
          </a:xfrm>
          <a:prstGeom prst="borderCallout1">
            <a:avLst>
              <a:gd name="adj1" fmla="val 51860"/>
              <a:gd name="adj2" fmla="val 34"/>
              <a:gd name="adj3" fmla="val -196200"/>
              <a:gd name="adj4" fmla="val -103730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hyperlink to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editor</a:t>
            </a:r>
          </a:p>
        </p:txBody>
      </p:sp>
      <p:cxnSp>
        <p:nvCxnSpPr>
          <p:cNvPr id="44" name="Straight Arrow Connector 43"/>
          <p:cNvCxnSpPr>
            <a:stCxn id="42" idx="1"/>
          </p:cNvCxnSpPr>
          <p:nvPr/>
        </p:nvCxnSpPr>
        <p:spPr>
          <a:xfrm flipH="1">
            <a:off x="6444208" y="4797152"/>
            <a:ext cx="1116124" cy="288032"/>
          </a:xfrm>
          <a:prstGeom prst="straightConnector1">
            <a:avLst/>
          </a:prstGeom>
          <a:ln w="9525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Line Callout 1 53"/>
          <p:cNvSpPr/>
          <p:nvPr/>
        </p:nvSpPr>
        <p:spPr>
          <a:xfrm>
            <a:off x="323528" y="4509120"/>
            <a:ext cx="1080120" cy="648072"/>
          </a:xfrm>
          <a:prstGeom prst="borderCallout1">
            <a:avLst>
              <a:gd name="adj1" fmla="val 51644"/>
              <a:gd name="adj2" fmla="val 100735"/>
              <a:gd name="adj3" fmla="val -313817"/>
              <a:gd name="adj4" fmla="val 284717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hits</a:t>
            </a:r>
          </a:p>
        </p:txBody>
      </p:sp>
      <p:sp>
        <p:nvSpPr>
          <p:cNvPr id="55" name="Line Callout 1 54"/>
          <p:cNvSpPr/>
          <p:nvPr/>
        </p:nvSpPr>
        <p:spPr>
          <a:xfrm>
            <a:off x="6732240" y="2867597"/>
            <a:ext cx="1656184" cy="576064"/>
          </a:xfrm>
          <a:prstGeom prst="borderCallout1">
            <a:avLst>
              <a:gd name="adj1" fmla="val 51860"/>
              <a:gd name="adj2" fmla="val 34"/>
              <a:gd name="adj3" fmla="val -72525"/>
              <a:gd name="adj4" fmla="val -105762"/>
            </a:avLst>
          </a:prstGeom>
          <a:noFill/>
          <a:ln w="127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dispersion</a:t>
            </a:r>
          </a:p>
        </p:txBody>
      </p:sp>
    </p:spTree>
    <p:extLst>
      <p:ext uri="{BB962C8B-B14F-4D97-AF65-F5344CB8AC3E}">
        <p14:creationId xmlns:p14="http://schemas.microsoft.com/office/powerpoint/2010/main" val="427890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32" grpId="1" animBg="1"/>
      <p:bldP spid="33" grpId="0" animBg="1"/>
      <p:bldP spid="42" grpId="0" animBg="1"/>
      <p:bldP spid="54" grpId="0" animBg="1"/>
      <p:bldP spid="55" grpId="0" animBg="1"/>
    </p:bldLst>
  </p:timing>
</p:sld>
</file>

<file path=ppt/theme/theme1.xml><?xml version="1.0" encoding="utf-8"?>
<a:theme xmlns:a="http://schemas.openxmlformats.org/drawingml/2006/main" name="MW_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tailEnd type="arrow"/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MW_light_old</Template>
  <TotalTime>958</TotalTime>
  <Words>483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MW_light</vt:lpstr>
      <vt:lpstr>The Simple Corpus Tool</vt:lpstr>
      <vt:lpstr>Outline</vt:lpstr>
      <vt:lpstr>Genesis of the Tool</vt:lpstr>
      <vt:lpstr> Feature Overview (1)</vt:lpstr>
      <vt:lpstr>Feature Overview (2)</vt:lpstr>
      <vt:lpstr>Annotation (1)</vt:lpstr>
      <vt:lpstr>Annotation (2)</vt:lpstr>
      <vt:lpstr>Concordancing (1)</vt:lpstr>
      <vt:lpstr>Concordancing (2)</vt:lpstr>
      <vt:lpstr>N-gram Analysis (1)</vt:lpstr>
      <vt:lpstr>N-gram Analysis (2)</vt:lpstr>
      <vt:lpstr>Feature Extraction (1)</vt:lpstr>
      <vt:lpstr>Feature Extraction (2)</vt:lpstr>
      <vt:lpstr>Future Extensions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Simple Corpus Tool</dc:title>
  <dc:creator>martin</dc:creator>
  <cp:lastModifiedBy>Martin Weisser</cp:lastModifiedBy>
  <cp:revision>71</cp:revision>
  <dcterms:created xsi:type="dcterms:W3CDTF">2015-11-04T03:31:52Z</dcterms:created>
  <dcterms:modified xsi:type="dcterms:W3CDTF">2015-12-07T05:43:14Z</dcterms:modified>
</cp:coreProperties>
</file>